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6" r:id="rId4"/>
    <p:sldId id="268" r:id="rId5"/>
    <p:sldId id="264" r:id="rId6"/>
    <p:sldId id="267" r:id="rId7"/>
    <p:sldId id="259" r:id="rId8"/>
    <p:sldId id="260" r:id="rId9"/>
    <p:sldId id="272" r:id="rId10"/>
    <p:sldId id="271" r:id="rId11"/>
    <p:sldId id="262" r:id="rId12"/>
    <p:sldId id="274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34314-54F1-422C-9D59-CD020573F848}" type="datetimeFigureOut">
              <a:rPr lang="en-GB" smtClean="0"/>
              <a:pPr/>
              <a:t>16/09/2026</a:t>
            </a:fld>
            <a:endParaRPr lang="en-GB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2145A-540A-4B9C-AEE0-52BC0A78120B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34314-54F1-422C-9D59-CD020573F848}" type="datetimeFigureOut">
              <a:rPr lang="en-GB" smtClean="0"/>
              <a:pPr/>
              <a:t>16/09/2026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2145A-540A-4B9C-AEE0-52BC0A78120B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34314-54F1-422C-9D59-CD020573F848}" type="datetimeFigureOut">
              <a:rPr lang="en-GB" smtClean="0"/>
              <a:pPr/>
              <a:t>16/09/2026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2145A-540A-4B9C-AEE0-52BC0A78120B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34314-54F1-422C-9D59-CD020573F848}" type="datetimeFigureOut">
              <a:rPr lang="en-GB" smtClean="0"/>
              <a:pPr/>
              <a:t>16/09/2026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2145A-540A-4B9C-AEE0-52BC0A78120B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34314-54F1-422C-9D59-CD020573F848}" type="datetimeFigureOut">
              <a:rPr lang="en-GB" smtClean="0"/>
              <a:pPr/>
              <a:t>16/09/2026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2145A-540A-4B9C-AEE0-52BC0A78120B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34314-54F1-422C-9D59-CD020573F848}" type="datetimeFigureOut">
              <a:rPr lang="en-GB" smtClean="0"/>
              <a:pPr/>
              <a:t>16/09/2026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2145A-540A-4B9C-AEE0-52BC0A78120B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34314-54F1-422C-9D59-CD020573F848}" type="datetimeFigureOut">
              <a:rPr lang="en-GB" smtClean="0"/>
              <a:pPr/>
              <a:t>16/09/2026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2145A-540A-4B9C-AEE0-52BC0A78120B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34314-54F1-422C-9D59-CD020573F848}" type="datetimeFigureOut">
              <a:rPr lang="en-GB" smtClean="0"/>
              <a:pPr/>
              <a:t>16/09/2026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2145A-540A-4B9C-AEE0-52BC0A78120B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34314-54F1-422C-9D59-CD020573F848}" type="datetimeFigureOut">
              <a:rPr lang="en-GB" smtClean="0"/>
              <a:pPr/>
              <a:t>16/09/2026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4F2145A-540A-4B9C-AEE0-52BC0A78120B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34314-54F1-422C-9D59-CD020573F848}" type="datetimeFigureOut">
              <a:rPr lang="en-GB" smtClean="0"/>
              <a:pPr/>
              <a:t>16/09/2026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2145A-540A-4B9C-AEE0-52BC0A78120B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34314-54F1-422C-9D59-CD020573F848}" type="datetimeFigureOut">
              <a:rPr lang="en-GB" smtClean="0"/>
              <a:pPr/>
              <a:t>16/09/2026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2145A-540A-4B9C-AEE0-52BC0A78120B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BF34314-54F1-422C-9D59-CD020573F848}" type="datetimeFigureOut">
              <a:rPr lang="en-GB" smtClean="0"/>
              <a:pPr/>
              <a:t>16/09/2026</a:t>
            </a:fld>
            <a:endParaRPr lang="en-GB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4F2145A-540A-4B9C-AEE0-52BC0A78120B}" type="slidenum">
              <a:rPr lang="en-GB" smtClean="0"/>
              <a:pPr/>
              <a:t>‹#›</a:t>
            </a:fld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581400"/>
            <a:ext cx="77724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en-GB" sz="8000" dirty="0" smtClean="0">
                <a:solidFill>
                  <a:schemeClr val="tx1"/>
                </a:solidFill>
                <a:effectLst/>
              </a:rPr>
              <a:t>Class 6</a:t>
            </a:r>
            <a:br>
              <a:rPr lang="en-GB" sz="8000" dirty="0" smtClean="0">
                <a:solidFill>
                  <a:schemeClr val="tx1"/>
                </a:solidFill>
                <a:effectLst/>
              </a:rPr>
            </a:br>
            <a:r>
              <a:rPr lang="en-GB" sz="8000" dirty="0" smtClean="0">
                <a:solidFill>
                  <a:schemeClr val="tx1"/>
                </a:solidFill>
                <a:effectLst/>
              </a:rPr>
              <a:t>2026/2027</a:t>
            </a:r>
            <a:br>
              <a:rPr lang="en-GB" sz="8000" dirty="0" smtClean="0">
                <a:solidFill>
                  <a:schemeClr val="tx1"/>
                </a:solidFill>
                <a:effectLst/>
              </a:rPr>
            </a:br>
            <a:r>
              <a:rPr lang="en-GB" sz="8000" dirty="0" smtClean="0">
                <a:solidFill>
                  <a:schemeClr val="tx1"/>
                </a:solidFill>
                <a:effectLst/>
              </a:rPr>
              <a:t>Parent Information</a:t>
            </a:r>
            <a:endParaRPr lang="en-GB" sz="8000" dirty="0">
              <a:solidFill>
                <a:schemeClr val="tx1"/>
              </a:solidFill>
              <a:effectLst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2057400" cy="2057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Class routines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76400"/>
            <a:ext cx="8458200" cy="5029200"/>
          </a:xfrm>
        </p:spPr>
        <p:txBody>
          <a:bodyPr>
            <a:normAutofit/>
          </a:bodyPr>
          <a:lstStyle/>
          <a:p>
            <a:r>
              <a:rPr lang="en-GB" sz="3000" dirty="0" smtClean="0"/>
              <a:t>Morning – pupils enter class and can silently read, practise their handwriting or complete a maths or literacy challenge on the board.</a:t>
            </a:r>
          </a:p>
          <a:p>
            <a:endParaRPr lang="en-GB" sz="3000" dirty="0" smtClean="0"/>
          </a:p>
          <a:p>
            <a:r>
              <a:rPr lang="en-GB" sz="3000" dirty="0" smtClean="0"/>
              <a:t>If they need to complete any work or they have any next steps, they have ‘fix-it’ time in the morning to complete this.</a:t>
            </a:r>
          </a:p>
          <a:p>
            <a:endParaRPr lang="en-GB" sz="3000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2133600"/>
            <a:ext cx="8382000" cy="3810000"/>
          </a:xfrm>
        </p:spPr>
        <p:txBody>
          <a:bodyPr>
            <a:noAutofit/>
          </a:bodyPr>
          <a:lstStyle/>
          <a:p>
            <a:pPr algn="l"/>
            <a:r>
              <a:rPr lang="en-GB" sz="3100" b="0" dirty="0" smtClean="0">
                <a:solidFill>
                  <a:schemeClr val="tx1"/>
                </a:solidFill>
                <a:effectLst/>
              </a:rPr>
              <a:t/>
            </a:r>
            <a:br>
              <a:rPr lang="en-GB" sz="3100" b="0" dirty="0" smtClean="0">
                <a:solidFill>
                  <a:schemeClr val="tx1"/>
                </a:solidFill>
                <a:effectLst/>
              </a:rPr>
            </a:br>
            <a:r>
              <a:rPr lang="en-GB" sz="3100" b="0" dirty="0">
                <a:solidFill>
                  <a:schemeClr val="tx1"/>
                </a:solidFill>
                <a:effectLst/>
              </a:rPr>
              <a:t/>
            </a:r>
            <a:br>
              <a:rPr lang="en-GB" sz="3100" b="0" dirty="0">
                <a:solidFill>
                  <a:schemeClr val="tx1"/>
                </a:solidFill>
                <a:effectLst/>
              </a:rPr>
            </a:br>
            <a:r>
              <a:rPr lang="en-GB" sz="3100" b="0" dirty="0" smtClean="0">
                <a:solidFill>
                  <a:schemeClr val="tx1"/>
                </a:solidFill>
                <a:effectLst/>
              </a:rPr>
              <a:t/>
            </a:r>
            <a:br>
              <a:rPr lang="en-GB" sz="3100" b="0" dirty="0" smtClean="0">
                <a:solidFill>
                  <a:schemeClr val="tx1"/>
                </a:solidFill>
                <a:effectLst/>
              </a:rPr>
            </a:br>
            <a:r>
              <a:rPr lang="en-GB" sz="3100" b="0" dirty="0">
                <a:solidFill>
                  <a:schemeClr val="tx1"/>
                </a:solidFill>
                <a:effectLst/>
              </a:rPr>
              <a:t/>
            </a:r>
            <a:br>
              <a:rPr lang="en-GB" sz="3100" b="0" dirty="0">
                <a:solidFill>
                  <a:schemeClr val="tx1"/>
                </a:solidFill>
                <a:effectLst/>
              </a:rPr>
            </a:br>
            <a:r>
              <a:rPr lang="en-GB" sz="3100" b="0" dirty="0" smtClean="0">
                <a:solidFill>
                  <a:schemeClr val="tx1"/>
                </a:solidFill>
                <a:effectLst/>
              </a:rPr>
              <a:t/>
            </a:r>
            <a:br>
              <a:rPr lang="en-GB" sz="3100" b="0" dirty="0" smtClean="0">
                <a:solidFill>
                  <a:schemeClr val="tx1"/>
                </a:solidFill>
                <a:effectLst/>
              </a:rPr>
            </a:br>
            <a:r>
              <a:rPr lang="en-GB" sz="3100" b="0" dirty="0">
                <a:solidFill>
                  <a:schemeClr val="tx1"/>
                </a:solidFill>
                <a:effectLst/>
              </a:rPr>
              <a:t/>
            </a:r>
            <a:br>
              <a:rPr lang="en-GB" sz="3100" b="0" dirty="0">
                <a:solidFill>
                  <a:schemeClr val="tx1"/>
                </a:solidFill>
                <a:effectLst/>
              </a:rPr>
            </a:br>
            <a:r>
              <a:rPr lang="en-GB" sz="3100" b="0" dirty="0" smtClean="0">
                <a:solidFill>
                  <a:schemeClr val="tx1"/>
                </a:solidFill>
                <a:effectLst/>
              </a:rPr>
              <a:t/>
            </a:r>
            <a:br>
              <a:rPr lang="en-GB" sz="3100" b="0" dirty="0" smtClean="0">
                <a:solidFill>
                  <a:schemeClr val="tx1"/>
                </a:solidFill>
                <a:effectLst/>
              </a:rPr>
            </a:br>
            <a:r>
              <a:rPr lang="en-GB" sz="3100" b="0" dirty="0" smtClean="0">
                <a:solidFill>
                  <a:schemeClr val="tx1"/>
                </a:solidFill>
                <a:effectLst/>
              </a:rPr>
              <a:t/>
            </a:r>
            <a:br>
              <a:rPr lang="en-GB" sz="3100" b="0" dirty="0" smtClean="0">
                <a:solidFill>
                  <a:schemeClr val="tx1"/>
                </a:solidFill>
                <a:effectLst/>
              </a:rPr>
            </a:br>
            <a:r>
              <a:rPr lang="en-GB" sz="3100" b="0" dirty="0" smtClean="0">
                <a:solidFill>
                  <a:schemeClr val="tx1"/>
                </a:solidFill>
                <a:effectLst/>
              </a:rPr>
              <a:t/>
            </a:r>
            <a:br>
              <a:rPr lang="en-GB" sz="3100" b="0" dirty="0" smtClean="0">
                <a:solidFill>
                  <a:schemeClr val="tx1"/>
                </a:solidFill>
                <a:effectLst/>
              </a:rPr>
            </a:br>
            <a:r>
              <a:rPr lang="en-GB" sz="3100" b="0" dirty="0" smtClean="0">
                <a:solidFill>
                  <a:schemeClr val="tx1"/>
                </a:solidFill>
                <a:effectLst/>
              </a:rPr>
              <a:t>Maths </a:t>
            </a:r>
            <a:br>
              <a:rPr lang="en-GB" sz="3100" b="0" dirty="0" smtClean="0">
                <a:solidFill>
                  <a:schemeClr val="tx1"/>
                </a:solidFill>
                <a:effectLst/>
              </a:rPr>
            </a:br>
            <a:r>
              <a:rPr lang="en-GB" sz="3100" b="0" dirty="0">
                <a:solidFill>
                  <a:schemeClr val="tx1"/>
                </a:solidFill>
                <a:effectLst/>
              </a:rPr>
              <a:t/>
            </a:r>
            <a:br>
              <a:rPr lang="en-GB" sz="3100" b="0" dirty="0">
                <a:solidFill>
                  <a:schemeClr val="tx1"/>
                </a:solidFill>
                <a:effectLst/>
              </a:rPr>
            </a:br>
            <a:r>
              <a:rPr lang="en-GB" sz="3100" b="0" dirty="0">
                <a:solidFill>
                  <a:schemeClr val="tx1"/>
                </a:solidFill>
                <a:effectLst/>
              </a:rPr>
              <a:t>Guided reading.</a:t>
            </a:r>
            <a:r>
              <a:rPr lang="en-GB" sz="3100" b="0" dirty="0" smtClean="0">
                <a:solidFill>
                  <a:schemeClr val="tx1"/>
                </a:solidFill>
                <a:effectLst/>
              </a:rPr>
              <a:t/>
            </a:r>
            <a:br>
              <a:rPr lang="en-GB" sz="3100" b="0" dirty="0" smtClean="0">
                <a:solidFill>
                  <a:schemeClr val="tx1"/>
                </a:solidFill>
                <a:effectLst/>
              </a:rPr>
            </a:br>
            <a:r>
              <a:rPr lang="en-GB" sz="3100" b="0" dirty="0">
                <a:solidFill>
                  <a:schemeClr val="tx1"/>
                </a:solidFill>
                <a:effectLst/>
              </a:rPr>
              <a:t/>
            </a:r>
            <a:br>
              <a:rPr lang="en-GB" sz="3100" b="0" dirty="0">
                <a:solidFill>
                  <a:schemeClr val="tx1"/>
                </a:solidFill>
                <a:effectLst/>
              </a:rPr>
            </a:br>
            <a:r>
              <a:rPr lang="en-GB" sz="3100" b="0" dirty="0" smtClean="0">
                <a:solidFill>
                  <a:schemeClr val="tx1"/>
                </a:solidFill>
                <a:effectLst/>
              </a:rPr>
              <a:t>English including grammar, punctuation and spelling.</a:t>
            </a:r>
            <a:br>
              <a:rPr lang="en-GB" sz="3100" b="0" dirty="0" smtClean="0">
                <a:solidFill>
                  <a:schemeClr val="tx1"/>
                </a:solidFill>
                <a:effectLst/>
              </a:rPr>
            </a:br>
            <a:r>
              <a:rPr lang="en-GB" sz="3100" b="0" dirty="0">
                <a:solidFill>
                  <a:schemeClr val="tx1"/>
                </a:solidFill>
                <a:effectLst/>
              </a:rPr>
              <a:t/>
            </a:r>
            <a:br>
              <a:rPr lang="en-GB" sz="3100" b="0" dirty="0">
                <a:solidFill>
                  <a:schemeClr val="tx1"/>
                </a:solidFill>
                <a:effectLst/>
              </a:rPr>
            </a:br>
            <a:r>
              <a:rPr lang="en-GB" sz="1800" dirty="0" smtClean="0"/>
              <a:t/>
            </a:r>
            <a:br>
              <a:rPr lang="en-GB" sz="1800" dirty="0" smtClean="0"/>
            </a:br>
            <a:endParaRPr lang="en-GB" sz="1800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57200" y="152400"/>
            <a:ext cx="8229600" cy="1143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Lessons - mornings</a:t>
            </a:r>
            <a:endParaRPr kumimoji="0" lang="en-GB" sz="56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5029200"/>
            <a:ext cx="7851648" cy="1828800"/>
          </a:xfrm>
        </p:spPr>
        <p:txBody>
          <a:bodyPr>
            <a:noAutofit/>
          </a:bodyPr>
          <a:lstStyle/>
          <a:p>
            <a:pPr algn="l"/>
            <a:r>
              <a:rPr lang="en-GB" sz="3200" b="0" dirty="0" smtClean="0">
                <a:solidFill>
                  <a:schemeClr val="tx1"/>
                </a:solidFill>
                <a:effectLst/>
              </a:rPr>
              <a:t>Afternoons follow this typical pattern:-</a:t>
            </a:r>
            <a:br>
              <a:rPr lang="en-GB" sz="3200" b="0" dirty="0" smtClean="0">
                <a:solidFill>
                  <a:schemeClr val="tx1"/>
                </a:solidFill>
                <a:effectLst/>
              </a:rPr>
            </a:br>
            <a:r>
              <a:rPr lang="en-GB" sz="3200" b="0" dirty="0" smtClean="0">
                <a:solidFill>
                  <a:schemeClr val="tx1"/>
                </a:solidFill>
                <a:effectLst/>
              </a:rPr>
              <a:t>Monday – R.E. and P.E.</a:t>
            </a:r>
            <a:br>
              <a:rPr lang="en-GB" sz="3200" b="0" dirty="0" smtClean="0">
                <a:solidFill>
                  <a:schemeClr val="tx1"/>
                </a:solidFill>
                <a:effectLst/>
              </a:rPr>
            </a:br>
            <a:r>
              <a:rPr lang="en-GB" sz="3200" b="0" dirty="0" smtClean="0">
                <a:solidFill>
                  <a:schemeClr val="tx1"/>
                </a:solidFill>
                <a:effectLst/>
              </a:rPr>
              <a:t>Tuesday – Science and Computing</a:t>
            </a:r>
            <a:br>
              <a:rPr lang="en-GB" sz="3200" b="0" dirty="0" smtClean="0">
                <a:solidFill>
                  <a:schemeClr val="tx1"/>
                </a:solidFill>
                <a:effectLst/>
              </a:rPr>
            </a:br>
            <a:r>
              <a:rPr lang="en-GB" sz="3200" b="0" dirty="0" smtClean="0">
                <a:solidFill>
                  <a:schemeClr val="tx1"/>
                </a:solidFill>
                <a:effectLst/>
              </a:rPr>
              <a:t>Wednesday </a:t>
            </a:r>
            <a:r>
              <a:rPr lang="en-GB" sz="3200" b="0" dirty="0" smtClean="0">
                <a:solidFill>
                  <a:schemeClr val="tx1"/>
                </a:solidFill>
                <a:effectLst/>
              </a:rPr>
              <a:t>– CST/PSHE </a:t>
            </a:r>
            <a:r>
              <a:rPr lang="en-GB" sz="3200" b="0" dirty="0" smtClean="0">
                <a:solidFill>
                  <a:schemeClr val="tx1"/>
                </a:solidFill>
                <a:effectLst/>
              </a:rPr>
              <a:t>with Mrs Ritchie and Mrs Turner, P.E. with </a:t>
            </a:r>
            <a:r>
              <a:rPr lang="en-GB" sz="3200" b="0" dirty="0" smtClean="0">
                <a:solidFill>
                  <a:schemeClr val="tx1"/>
                </a:solidFill>
                <a:effectLst/>
              </a:rPr>
              <a:t>BFC Coach </a:t>
            </a:r>
            <a:r>
              <a:rPr lang="en-GB" sz="3200" b="0" dirty="0" smtClean="0">
                <a:solidFill>
                  <a:schemeClr val="tx1"/>
                </a:solidFill>
                <a:effectLst/>
              </a:rPr>
              <a:t>and Mrs Turner</a:t>
            </a:r>
            <a:br>
              <a:rPr lang="en-GB" sz="3200" b="0" dirty="0" smtClean="0">
                <a:solidFill>
                  <a:schemeClr val="tx1"/>
                </a:solidFill>
                <a:effectLst/>
              </a:rPr>
            </a:br>
            <a:r>
              <a:rPr lang="en-GB" sz="3200" b="0" dirty="0" smtClean="0">
                <a:solidFill>
                  <a:schemeClr val="tx1"/>
                </a:solidFill>
                <a:effectLst/>
              </a:rPr>
              <a:t>Thursday – D.T./Art and </a:t>
            </a:r>
            <a:r>
              <a:rPr lang="en-GB" sz="3200" b="0" dirty="0" smtClean="0">
                <a:solidFill>
                  <a:schemeClr val="tx1"/>
                </a:solidFill>
                <a:effectLst/>
              </a:rPr>
              <a:t>French/Music </a:t>
            </a:r>
            <a:r>
              <a:rPr lang="en-GB" sz="3200" b="0" dirty="0" smtClean="0">
                <a:solidFill>
                  <a:schemeClr val="tx1"/>
                </a:solidFill>
                <a:effectLst/>
              </a:rPr>
              <a:t>with Mrs Ritchie and Mrs Turner</a:t>
            </a:r>
            <a:br>
              <a:rPr lang="en-GB" sz="3200" b="0" dirty="0" smtClean="0">
                <a:solidFill>
                  <a:schemeClr val="tx1"/>
                </a:solidFill>
                <a:effectLst/>
              </a:rPr>
            </a:br>
            <a:r>
              <a:rPr lang="en-GB" sz="3200" b="0" dirty="0" smtClean="0">
                <a:solidFill>
                  <a:schemeClr val="tx1"/>
                </a:solidFill>
                <a:effectLst/>
              </a:rPr>
              <a:t>Friday – R.E. </a:t>
            </a:r>
            <a:r>
              <a:rPr lang="en-GB" sz="3200" b="0" dirty="0">
                <a:solidFill>
                  <a:schemeClr val="tx1"/>
                </a:solidFill>
                <a:effectLst/>
              </a:rPr>
              <a:t>and </a:t>
            </a:r>
            <a:r>
              <a:rPr lang="en-GB" sz="3200" b="0" dirty="0" smtClean="0">
                <a:solidFill>
                  <a:schemeClr val="tx1"/>
                </a:solidFill>
                <a:effectLst/>
              </a:rPr>
              <a:t>Geography/History</a:t>
            </a:r>
            <a:br>
              <a:rPr lang="en-GB" sz="3200" b="0" dirty="0" smtClean="0">
                <a:solidFill>
                  <a:schemeClr val="tx1"/>
                </a:solidFill>
                <a:effectLst/>
              </a:rPr>
            </a:br>
            <a:r>
              <a:rPr lang="en-GB" sz="3200" b="0" dirty="0" smtClean="0">
                <a:solidFill>
                  <a:schemeClr val="tx1"/>
                </a:solidFill>
                <a:effectLst/>
              </a:rPr>
              <a:t/>
            </a:r>
            <a:br>
              <a:rPr lang="en-GB" sz="3200" b="0" dirty="0" smtClean="0">
                <a:solidFill>
                  <a:schemeClr val="tx1"/>
                </a:solidFill>
                <a:effectLst/>
              </a:rPr>
            </a:br>
            <a:r>
              <a:rPr lang="en-GB" sz="1800" dirty="0" smtClean="0"/>
              <a:t/>
            </a:r>
            <a:br>
              <a:rPr lang="en-GB" sz="1800" dirty="0" smtClean="0"/>
            </a:br>
            <a:endParaRPr lang="en-GB" sz="1800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57200" y="152400"/>
            <a:ext cx="8229600" cy="1143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Lessons - afternoons</a:t>
            </a:r>
            <a:endParaRPr kumimoji="0" lang="en-GB" sz="56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-152400"/>
            <a:ext cx="8229600" cy="1143000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P.E.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1600200"/>
            <a:ext cx="8610600" cy="5638800"/>
          </a:xfrm>
        </p:spPr>
        <p:txBody>
          <a:bodyPr>
            <a:normAutofit/>
          </a:bodyPr>
          <a:lstStyle/>
          <a:p>
            <a:r>
              <a:rPr lang="en-GB" altLang="en-US" sz="2800" dirty="0" smtClean="0">
                <a:latin typeface="+mj-lt"/>
              </a:rPr>
              <a:t>P.E. is on a Monday and Wednesday.</a:t>
            </a:r>
          </a:p>
          <a:p>
            <a:pPr>
              <a:buNone/>
            </a:pPr>
            <a:endParaRPr lang="en-GB" altLang="en-US" sz="2800" dirty="0" smtClean="0">
              <a:latin typeface="+mj-lt"/>
            </a:endParaRPr>
          </a:p>
          <a:p>
            <a:r>
              <a:rPr lang="en-GB" altLang="en-US" sz="2800" dirty="0" smtClean="0">
                <a:latin typeface="+mj-lt"/>
              </a:rPr>
              <a:t>Pupils should bring P.E. kits into school at the start of each term and take them home at the end of each half term for washing.</a:t>
            </a:r>
          </a:p>
          <a:p>
            <a:endParaRPr lang="en-GB" altLang="en-US" sz="2800" dirty="0" smtClean="0">
              <a:latin typeface="+mj-lt"/>
            </a:endParaRPr>
          </a:p>
          <a:p>
            <a:r>
              <a:rPr lang="en-GB" altLang="en-US" sz="2800" dirty="0" smtClean="0">
                <a:latin typeface="+mj-lt"/>
              </a:rPr>
              <a:t>Please can uniform be labelled.</a:t>
            </a:r>
          </a:p>
          <a:p>
            <a:endParaRPr lang="en-GB" altLang="en-US" sz="2800" dirty="0">
              <a:latin typeface="+mj-lt"/>
            </a:endParaRPr>
          </a:p>
          <a:p>
            <a:r>
              <a:rPr lang="en-GB" altLang="en-US" sz="2800" dirty="0" smtClean="0">
                <a:latin typeface="+mj-lt"/>
              </a:rPr>
              <a:t>No earrings.</a:t>
            </a:r>
          </a:p>
          <a:p>
            <a:endParaRPr lang="en-GB" altLang="en-US" sz="2800" dirty="0">
              <a:latin typeface="+mj-lt"/>
            </a:endParaRP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90600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Class Dojo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066800"/>
            <a:ext cx="8458200" cy="5486400"/>
          </a:xfrm>
        </p:spPr>
        <p:txBody>
          <a:bodyPr>
            <a:normAutofit lnSpcReduction="10000"/>
          </a:bodyPr>
          <a:lstStyle/>
          <a:p>
            <a:r>
              <a:rPr lang="en-GB" sz="2400" dirty="0" smtClean="0"/>
              <a:t>In school, each class will be using Class Dojo for communication with parents about learning and rewards with pupils.</a:t>
            </a:r>
          </a:p>
          <a:p>
            <a:endParaRPr lang="en-GB" sz="2400" dirty="0" smtClean="0"/>
          </a:p>
          <a:p>
            <a:r>
              <a:rPr lang="en-GB" sz="2400" dirty="0" smtClean="0"/>
              <a:t>Pupils will be rewarded for positive behaviour and working hard in lessons.   Pupils will receive Class Dojo points.</a:t>
            </a:r>
          </a:p>
          <a:p>
            <a:endParaRPr lang="en-GB" sz="2400" dirty="0" smtClean="0"/>
          </a:p>
          <a:p>
            <a:r>
              <a:rPr lang="en-GB" sz="2400" dirty="0" smtClean="0"/>
              <a:t>The pupil with the most </a:t>
            </a:r>
          </a:p>
          <a:p>
            <a:pPr>
              <a:buNone/>
            </a:pPr>
            <a:r>
              <a:rPr lang="en-GB" sz="2400" dirty="0" err="1" smtClean="0"/>
              <a:t>Dojos</a:t>
            </a:r>
            <a:r>
              <a:rPr lang="en-GB" sz="2400" dirty="0" smtClean="0"/>
              <a:t> can choose a prize for </a:t>
            </a:r>
          </a:p>
          <a:p>
            <a:pPr>
              <a:buNone/>
            </a:pPr>
            <a:r>
              <a:rPr lang="en-GB" sz="2400" dirty="0" smtClean="0"/>
              <a:t>the following week – </a:t>
            </a:r>
          </a:p>
          <a:p>
            <a:pPr>
              <a:buNone/>
            </a:pPr>
            <a:r>
              <a:rPr lang="en-GB" sz="2400" dirty="0" smtClean="0"/>
              <a:t>e.g. Bring a small teddy into </a:t>
            </a:r>
          </a:p>
          <a:p>
            <a:pPr>
              <a:buNone/>
            </a:pPr>
            <a:r>
              <a:rPr lang="en-GB" sz="2400" dirty="0" smtClean="0"/>
              <a:t>school or  wear  their slippers </a:t>
            </a:r>
          </a:p>
          <a:p>
            <a:pPr>
              <a:buNone/>
            </a:pPr>
            <a:r>
              <a:rPr lang="en-GB" sz="2400" dirty="0" smtClean="0"/>
              <a:t> in class.</a:t>
            </a:r>
            <a:endParaRPr lang="en-GB" sz="2400" dirty="0"/>
          </a:p>
        </p:txBody>
      </p:sp>
      <p:pic>
        <p:nvPicPr>
          <p:cNvPr id="5" name="Picture 4"/>
          <p:cNvPicPr/>
          <p:nvPr/>
        </p:nvPicPr>
        <p:blipFill>
          <a:blip r:embed="rId2" cstate="print"/>
          <a:srcRect l="1828" t="8876" r="35353" b="42931"/>
          <a:stretch>
            <a:fillRect/>
          </a:stretch>
        </p:blipFill>
        <p:spPr bwMode="auto">
          <a:xfrm>
            <a:off x="5257800" y="3733800"/>
            <a:ext cx="34290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Homework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14400"/>
            <a:ext cx="8686800" cy="5791200"/>
          </a:xfrm>
        </p:spPr>
        <p:txBody>
          <a:bodyPr>
            <a:normAutofit/>
          </a:bodyPr>
          <a:lstStyle/>
          <a:p>
            <a:r>
              <a:rPr lang="en-GB" dirty="0" smtClean="0"/>
              <a:t>Homework will consist of one piece of Maths, one piece of reading and one piece of grammar each week.  </a:t>
            </a:r>
          </a:p>
          <a:p>
            <a:endParaRPr lang="en-GB" dirty="0" smtClean="0"/>
          </a:p>
          <a:p>
            <a:r>
              <a:rPr lang="en-GB" dirty="0" smtClean="0"/>
              <a:t>Spellings will be tested on a Friday.</a:t>
            </a:r>
          </a:p>
          <a:p>
            <a:endParaRPr lang="en-GB" dirty="0" smtClean="0"/>
          </a:p>
          <a:p>
            <a:r>
              <a:rPr lang="en-GB" dirty="0" smtClean="0"/>
              <a:t>Homework will be set on Friday for the following Friday.</a:t>
            </a:r>
          </a:p>
          <a:p>
            <a:endParaRPr lang="en-GB" dirty="0" smtClean="0"/>
          </a:p>
          <a:p>
            <a:r>
              <a:rPr lang="en-GB" dirty="0" smtClean="0"/>
              <a:t>On the website will be a list of Maths and English websites that you might find useful for additional homework or revision.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Times tables 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389120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smtClean="0"/>
              <a:t>We will be continuing to use Rock Star Times Tables to help us become faster  at our multiplication and division recall.</a:t>
            </a:r>
          </a:p>
          <a:p>
            <a:endParaRPr lang="en-GB" dirty="0" smtClean="0"/>
          </a:p>
          <a:p>
            <a:endParaRPr lang="en-GB" dirty="0" smtClean="0"/>
          </a:p>
        </p:txBody>
      </p:sp>
      <p:pic>
        <p:nvPicPr>
          <p:cNvPr id="1026" name="Picture 2" descr="TTRSbannerdarkpeop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4038600"/>
            <a:ext cx="6089904" cy="1691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Reading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191000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Try to listen to your child read as often as possible.</a:t>
            </a:r>
          </a:p>
          <a:p>
            <a:endParaRPr lang="en-GB" dirty="0"/>
          </a:p>
          <a:p>
            <a:r>
              <a:rPr lang="en-GB" dirty="0" smtClean="0"/>
              <a:t>Children have a free reading book in their tray and will bring one home to read.</a:t>
            </a:r>
          </a:p>
          <a:p>
            <a:endParaRPr lang="en-GB" dirty="0"/>
          </a:p>
          <a:p>
            <a:r>
              <a:rPr lang="en-GB" dirty="0" smtClean="0"/>
              <a:t>Children can bring in their own books to read as long as they are age appropriate and try to challenge/stretch them</a:t>
            </a:r>
            <a:r>
              <a:rPr lang="en-GB" dirty="0" smtClean="0"/>
              <a:t>.</a:t>
            </a:r>
          </a:p>
          <a:p>
            <a:endParaRPr lang="en-GB" dirty="0" smtClean="0"/>
          </a:p>
          <a:p>
            <a:r>
              <a:rPr lang="en-GB" dirty="0" smtClean="0"/>
              <a:t>Please can reading records be kept in their bag for checking when we read with them.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8034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856488"/>
          </a:xfrm>
        </p:spPr>
        <p:txBody>
          <a:bodyPr>
            <a:normAutofit/>
          </a:bodyPr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Equipment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800600"/>
          </a:xfrm>
        </p:spPr>
        <p:txBody>
          <a:bodyPr/>
          <a:lstStyle/>
          <a:p>
            <a:endParaRPr lang="en-GB" dirty="0" smtClean="0"/>
          </a:p>
          <a:p>
            <a:r>
              <a:rPr lang="en-GB" dirty="0" smtClean="0"/>
              <a:t>Pupils do not need to bring in any other pieces of equipment / stationery.</a:t>
            </a:r>
          </a:p>
          <a:p>
            <a:endParaRPr lang="en-GB" dirty="0"/>
          </a:p>
          <a:p>
            <a:r>
              <a:rPr lang="en-GB" dirty="0" smtClean="0"/>
              <a:t>Pupils not to bring in mobile phones unless absolutely necessary.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28600"/>
            <a:ext cx="8229600" cy="1143000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Topic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2438400"/>
          </a:xfrm>
        </p:spPr>
        <p:txBody>
          <a:bodyPr>
            <a:normAutofit fontScale="47500" lnSpcReduction="20000"/>
          </a:bodyPr>
          <a:lstStyle/>
          <a:p>
            <a:r>
              <a:rPr lang="en-GB" sz="5100" dirty="0" smtClean="0"/>
              <a:t>For this half term our topic theme is ‘Hurricanes and Flooding’.</a:t>
            </a:r>
          </a:p>
          <a:p>
            <a:endParaRPr lang="en-GB" sz="5100" dirty="0" smtClean="0"/>
          </a:p>
          <a:p>
            <a:r>
              <a:rPr lang="en-GB" sz="5100" dirty="0" smtClean="0"/>
              <a:t>Topic overview for this half term will be available on the school website and on Class Dojo</a:t>
            </a:r>
            <a:r>
              <a:rPr lang="en-GB" sz="4800" dirty="0" smtClean="0"/>
              <a:t>.</a:t>
            </a:r>
          </a:p>
          <a:p>
            <a:endParaRPr lang="en-GB" dirty="0" smtClean="0"/>
          </a:p>
          <a:p>
            <a:pPr>
              <a:buNone/>
            </a:pPr>
            <a:endParaRPr lang="en-GB" dirty="0" smtClean="0"/>
          </a:p>
          <a:p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2445327"/>
            <a:ext cx="6328124" cy="43988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856488"/>
          </a:xfrm>
        </p:spPr>
        <p:txBody>
          <a:bodyPr>
            <a:normAutofit/>
          </a:bodyPr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SATS and </a:t>
            </a:r>
            <a:r>
              <a:rPr lang="en-GB" dirty="0" err="1" smtClean="0">
                <a:solidFill>
                  <a:schemeClr val="tx1"/>
                </a:solidFill>
              </a:rPr>
              <a:t>Borwick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495800"/>
          </a:xfrm>
        </p:spPr>
        <p:txBody>
          <a:bodyPr/>
          <a:lstStyle/>
          <a:p>
            <a:endParaRPr lang="en-GB" dirty="0" smtClean="0"/>
          </a:p>
          <a:p>
            <a:r>
              <a:rPr lang="en-GB" dirty="0" smtClean="0"/>
              <a:t>Meeting will be arranged to discuss these in more detail.</a:t>
            </a:r>
          </a:p>
          <a:p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1313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290</TotalTime>
  <Words>510</Words>
  <Application>Microsoft Office PowerPoint</Application>
  <PresentationFormat>On-screen Show (4:3)</PresentationFormat>
  <Paragraphs>65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Constantia</vt:lpstr>
      <vt:lpstr>Wingdings 2</vt:lpstr>
      <vt:lpstr>Flow</vt:lpstr>
      <vt:lpstr>Class 6 2026/2027 Parent Information</vt:lpstr>
      <vt:lpstr>Class routines</vt:lpstr>
      <vt:lpstr>         Maths   Guided reading.  English including grammar, punctuation and spelling.   </vt:lpstr>
      <vt:lpstr>Afternoons follow this typical pattern:- Monday – R.E. and P.E. Tuesday – Science and Computing Wednesday – CST/PSHE with Mrs Ritchie and Mrs Turner, P.E. with BFC Coach and Mrs Turner Thursday – D.T./Art and French/Music with Mrs Ritchie and Mrs Turner Friday – R.E. and Geography/History   </vt:lpstr>
      <vt:lpstr>P.E.</vt:lpstr>
      <vt:lpstr>Class Dojo</vt:lpstr>
      <vt:lpstr>Homework</vt:lpstr>
      <vt:lpstr>Times tables </vt:lpstr>
      <vt:lpstr>Reading</vt:lpstr>
      <vt:lpstr>Equipment</vt:lpstr>
      <vt:lpstr>Topic</vt:lpstr>
      <vt:lpstr>SATS and Borwick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 5 2018/2019 Parent Information</dc:title>
  <dc:creator>Duckworth</dc:creator>
  <cp:lastModifiedBy>Marc Duckworth</cp:lastModifiedBy>
  <cp:revision>52</cp:revision>
  <dcterms:created xsi:type="dcterms:W3CDTF">2018-09-09T20:36:08Z</dcterms:created>
  <dcterms:modified xsi:type="dcterms:W3CDTF">2026-09-16T15:07:01Z</dcterms:modified>
</cp:coreProperties>
</file>