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93" r:id="rId5"/>
    <p:sldId id="402" r:id="rId6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94006" autoAdjust="0"/>
  </p:normalViewPr>
  <p:slideViewPr>
    <p:cSldViewPr snapToGrid="0">
      <p:cViewPr varScale="1">
        <p:scale>
          <a:sx n="77" d="100"/>
          <a:sy n="77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3A280-6850-A6FE-2E69-88272C4124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8FB3EE-DAEE-7A19-A2F1-872EB97425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C86D0-B36A-5EAC-05E0-89DD51A81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20388-5A3E-C146-2FFF-E50A073F9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8A5EB-2C2D-B82D-5EBB-734138B3D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630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ED5FD-274A-1C3F-6338-C3A48DD5E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A0D4C-3D00-08CE-5229-94E9DBD8A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819E5-A6E8-54AA-83D3-E01734FD6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2433F-64A5-E6BF-75EE-0D3865F8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2515D-0D84-B479-E4D7-7A9BD01AF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54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71934-63D0-A4CE-6669-1891D7734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4C2749-A06E-3403-864C-AAC3BC39F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B2DAA-4040-4E52-BCFA-1085F9FF4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7F99C-6A7A-7B5B-6746-35DABB209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6B998-7FE5-4D03-6EC7-E4EBAE62C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714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6CBBB-EACE-E040-FDCF-9C9BAA609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4E1DD-7E2E-159E-503A-8CE0EA3A5C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6DC1A5-92F6-FFFC-A4B6-EFFB8A8E9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5AB0CC-7776-2136-9C8F-77A9F35F7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376B53-6619-635F-124C-727373EC5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5F10C-26B2-9302-D700-740B54BDA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75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51D0F-630C-D890-DBCB-1A4032EC5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FE3E8-27BE-16ED-5498-E454DD971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0B167D-1A07-22C2-FEAA-594F4489B6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6F810C-E937-B019-6A58-20CD159B83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0CEA28-5141-F28D-731F-AD0F27DF0D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5CD109-FFF0-4EAD-6BC2-E9C3508E3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8D8A93-5F43-D0B5-18A5-AF950770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E924A9-7BB3-689D-C082-9F3004128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9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3CEE3-5BCE-42A6-1B14-2A93A3FF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A1B7A5-FC35-4533-CD76-8052EF2B5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EC46AF-7078-B902-4FE0-8B11FAB51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7CFFA3-27CE-0C56-019E-69655952C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591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32203B-DE1F-0A12-0608-8850E71F4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93103C-7080-9558-43DB-5C452A34D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B6EB84-729D-9FA4-8B16-92409DA3F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2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104CA-DE65-70F1-CB55-BDA452D55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CF6E2-7637-35BF-1B19-4330B2E60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525B37-9187-F468-B0EB-00F1688916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5AA904-3779-1A8A-E0C3-708BB8E1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9FCF88-CB93-6763-B00D-31DA3172B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D03E9A-5182-1435-1F33-9394F8BD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301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FADAA-7B2A-16FA-2D53-C742BE7A8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B4DECF-8CC5-955A-0949-64FA936487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D44F50-6289-205C-177C-6BFFEC665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0B7262-0A0E-B00F-A90F-B7C94F8D4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9CD0E-9AEF-BB9B-8B38-7D77545F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36EB13-7421-711C-108A-2BFB71584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146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58181-BC49-6A1D-F6B2-51A6B991B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E5612A-6865-6E70-6299-1BF9C9EB14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1A919-EECE-7B0F-2D91-08FDE5520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9D383-6AA6-2261-F342-9B67642E4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09E528-2E0D-28A0-883C-1C70B2E42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561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D73A61-1068-F845-5B86-323D16CC08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B57B74-F1A5-4359-BBBA-752AABE86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096E3-87D1-9CA2-A2A9-D66BB4F5D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537D5-1C2C-0A70-317B-1A6712058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9DC00-BD8C-129D-0C4A-D6CE13BD4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827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BED16C-4855-8398-8305-4B5826291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F1509-E942-8F43-743D-F7E530A22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B3B38-3843-1C51-F80D-3DC9BB8B35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345D9F-FB20-4942-A54A-256D2B8FF9CC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6F0F2D-D908-FCBC-1B88-5FEBDBAA2E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75BA5-3146-9FD0-4746-7FACE766AB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E38B8E-2979-4EA0-8331-6AC2F76F3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52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084E6-A493-39D6-72A2-4414678F9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ogo of a city&#10;&#10;AI-generated content may be incorrect.">
            <a:extLst>
              <a:ext uri="{FF2B5EF4-FFF2-40B4-BE49-F238E27FC236}">
                <a16:creationId xmlns:a16="http://schemas.microsoft.com/office/drawing/2014/main" id="{902A2ED4-BFD9-7392-FCA3-48A62FCEE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197723-37E6-7ED0-E528-1D39C38EA8D8}"/>
              </a:ext>
            </a:extLst>
          </p:cNvPr>
          <p:cNvSpPr/>
          <p:nvPr/>
        </p:nvSpPr>
        <p:spPr>
          <a:xfrm>
            <a:off x="6729277" y="4114800"/>
            <a:ext cx="5176973" cy="2111732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2">
                <a:lumMod val="75000"/>
                <a:lumOff val="25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" marR="69850" indent="-6350">
              <a:lnSpc>
                <a:spcPct val="140000"/>
              </a:lnSpc>
            </a:pPr>
            <a:r>
              <a:rPr lang="en-GB" sz="2400" b="1" dirty="0">
                <a:latin typeface="Comic Sans MS"/>
                <a:ea typeface="Comic Sans MS" panose="030F0702030302020204" pitchFamily="66" charset="0"/>
                <a:cs typeface="Comic Sans MS" panose="030F0702030302020204" pitchFamily="66" charset="0"/>
              </a:rPr>
              <a:t>Following the example of Jesus, together we learn, love and respect one another to be the best we can be.</a:t>
            </a:r>
            <a:endParaRPr lang="en-GB" sz="44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0CFA66-3E51-45E1-16B9-6D6FC377F10C}"/>
              </a:ext>
            </a:extLst>
          </p:cNvPr>
          <p:cNvSpPr/>
          <p:nvPr/>
        </p:nvSpPr>
        <p:spPr>
          <a:xfrm>
            <a:off x="6729276" y="641306"/>
            <a:ext cx="5176973" cy="2419124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2">
                <a:lumMod val="75000"/>
                <a:lumOff val="25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" marR="69850" indent="-6350" algn="ctr">
              <a:lnSpc>
                <a:spcPct val="140000"/>
              </a:lnSpc>
            </a:pPr>
            <a:r>
              <a:rPr lang="en-GB" sz="3600" b="1" dirty="0">
                <a:solidFill>
                  <a:srgbClr val="000000"/>
                </a:solidFill>
                <a:effectLst/>
                <a:latin typeface="Comic Sans MS"/>
                <a:ea typeface="Calibri" panose="020F0502020204030204" pitchFamily="34" charset="0"/>
                <a:cs typeface="Calibri"/>
              </a:rPr>
              <a:t>SSMJ </a:t>
            </a:r>
          </a:p>
          <a:p>
            <a:pPr marL="6350" marR="69850" indent="-6350" algn="ctr">
              <a:lnSpc>
                <a:spcPct val="140000"/>
              </a:lnSpc>
            </a:pPr>
            <a:r>
              <a:rPr lang="en-GB" sz="3600" b="1" smtClean="0">
                <a:solidFill>
                  <a:srgbClr val="000000"/>
                </a:solidFill>
                <a:effectLst/>
                <a:latin typeface="Comic Sans MS"/>
                <a:ea typeface="Calibri" panose="020F0502020204030204" pitchFamily="34" charset="0"/>
                <a:cs typeface="Calibri"/>
              </a:rPr>
              <a:t>Science Curriculum </a:t>
            </a:r>
            <a:endParaRPr lang="en-GB" sz="3600" b="1" dirty="0" smtClean="0">
              <a:solidFill>
                <a:srgbClr val="000000"/>
              </a:solidFill>
              <a:effectLst/>
              <a:latin typeface="Comic Sans MS"/>
              <a:ea typeface="Calibri" panose="020F0502020204030204" pitchFamily="34" charset="0"/>
              <a:cs typeface="Calibri"/>
            </a:endParaRPr>
          </a:p>
          <a:p>
            <a:pPr marL="6350" marR="69850" indent="-6350" algn="ctr">
              <a:lnSpc>
                <a:spcPct val="140000"/>
              </a:lnSpc>
            </a:pPr>
            <a:r>
              <a:rPr lang="en-GB" sz="3600" b="1" dirty="0" smtClean="0">
                <a:solidFill>
                  <a:srgbClr val="000000"/>
                </a:solidFill>
                <a:effectLst/>
                <a:latin typeface="Comic Sans MS"/>
                <a:ea typeface="Calibri" panose="020F0502020204030204" pitchFamily="34" charset="0"/>
                <a:cs typeface="Calibri"/>
              </a:rPr>
              <a:t>Overview </a:t>
            </a:r>
            <a:r>
              <a:rPr lang="en-GB" sz="3600" b="1" dirty="0" smtClean="0">
                <a:solidFill>
                  <a:srgbClr val="000000"/>
                </a:solidFill>
                <a:latin typeface="Comic Sans MS"/>
                <a:ea typeface="Calibri" panose="020F0502020204030204" pitchFamily="34" charset="0"/>
                <a:cs typeface="Calibri"/>
              </a:rPr>
              <a:t>2026-27</a:t>
            </a:r>
            <a:endParaRPr lang="en-GB" sz="3600" b="1" dirty="0">
              <a:solidFill>
                <a:srgbClr val="000000"/>
              </a:solidFill>
              <a:effectLst/>
              <a:latin typeface="Comic Sans MS"/>
              <a:ea typeface="Calibri" panose="020F050202020403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141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334536"/>
              </p:ext>
            </p:extLst>
          </p:nvPr>
        </p:nvGraphicFramePr>
        <p:xfrm>
          <a:off x="338567" y="458931"/>
          <a:ext cx="11277602" cy="6252994"/>
        </p:xfrm>
        <a:graphic>
          <a:graphicData uri="http://schemas.openxmlformats.org/drawingml/2006/table">
            <a:tbl>
              <a:tblPr/>
              <a:tblGrid>
                <a:gridCol w="1490233">
                  <a:extLst>
                    <a:ext uri="{9D8B030D-6E8A-4147-A177-3AD203B41FA5}">
                      <a16:colId xmlns:a16="http://schemas.microsoft.com/office/drawing/2014/main" val="4092054649"/>
                    </a:ext>
                  </a:extLst>
                </a:gridCol>
                <a:gridCol w="1731939">
                  <a:extLst>
                    <a:ext uri="{9D8B030D-6E8A-4147-A177-3AD203B41FA5}">
                      <a16:colId xmlns:a16="http://schemas.microsoft.com/office/drawing/2014/main" val="814869716"/>
                    </a:ext>
                  </a:extLst>
                </a:gridCol>
                <a:gridCol w="1611086">
                  <a:extLst>
                    <a:ext uri="{9D8B030D-6E8A-4147-A177-3AD203B41FA5}">
                      <a16:colId xmlns:a16="http://schemas.microsoft.com/office/drawing/2014/main" val="3204910568"/>
                    </a:ext>
                  </a:extLst>
                </a:gridCol>
                <a:gridCol w="1611086">
                  <a:extLst>
                    <a:ext uri="{9D8B030D-6E8A-4147-A177-3AD203B41FA5}">
                      <a16:colId xmlns:a16="http://schemas.microsoft.com/office/drawing/2014/main" val="1906569489"/>
                    </a:ext>
                  </a:extLst>
                </a:gridCol>
                <a:gridCol w="1611086">
                  <a:extLst>
                    <a:ext uri="{9D8B030D-6E8A-4147-A177-3AD203B41FA5}">
                      <a16:colId xmlns:a16="http://schemas.microsoft.com/office/drawing/2014/main" val="3952745539"/>
                    </a:ext>
                  </a:extLst>
                </a:gridCol>
                <a:gridCol w="1611086">
                  <a:extLst>
                    <a:ext uri="{9D8B030D-6E8A-4147-A177-3AD203B41FA5}">
                      <a16:colId xmlns:a16="http://schemas.microsoft.com/office/drawing/2014/main" val="4001271250"/>
                    </a:ext>
                  </a:extLst>
                </a:gridCol>
                <a:gridCol w="1611086">
                  <a:extLst>
                    <a:ext uri="{9D8B030D-6E8A-4147-A177-3AD203B41FA5}">
                      <a16:colId xmlns:a16="http://schemas.microsoft.com/office/drawing/2014/main" val="251166740"/>
                    </a:ext>
                  </a:extLst>
                </a:gridCol>
              </a:tblGrid>
              <a:tr h="562769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r>
                        <a:rPr lang="en-GB" sz="18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Autumn 1​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Autumn 2​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Spring 1​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Spring 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2​</a:t>
                      </a:r>
                      <a:endParaRPr lang="en-GB" sz="1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Summer 1​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Summer 2​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097729"/>
                  </a:ext>
                </a:extLst>
              </a:tr>
              <a:tr h="1132798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Francis 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-  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Mrs Russell​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 Scientist​</a:t>
                      </a: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Amazing me and stages of growth​</a:t>
                      </a: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Winter, weather, oral hygiene​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Planting seeds​</a:t>
                      </a:r>
                    </a:p>
                    <a:p>
                      <a:pPr algn="l" fontAlgn="base"/>
                      <a:r>
                        <a:rPr lang="en-GB" sz="12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Watching growth​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Changing weather identifying seasons​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Space​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Life Cycles and contrasting environments​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837206"/>
                  </a:ext>
                </a:extLst>
              </a:tr>
              <a:tr h="872242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Bendict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- 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Mrs </a:t>
                      </a:r>
                      <a:r>
                        <a:rPr lang="en-GB" sz="1400" b="1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Whyman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 Scientist​</a:t>
                      </a: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</a:t>
                      </a:r>
                      <a:r>
                        <a:rPr lang="en-GB" sz="1200" b="1" i="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their properties 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 we grow and stay healthy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 survival and growth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Plants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Living things and their habitats​ and life</a:t>
                      </a:r>
                      <a:r>
                        <a:rPr lang="en-GB" sz="1200" b="1" i="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cycles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Earth and Space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417708"/>
                  </a:ext>
                </a:extLst>
              </a:tr>
              <a:tr h="1394213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John Paul 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-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​</a:t>
                      </a:r>
                    </a:p>
                    <a:p>
                      <a:pPr algn="l" fontAlgn="base"/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Mrs Soule​</a:t>
                      </a:r>
                      <a:endParaRPr lang="en-GB" sz="1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 Scientist​</a:t>
                      </a:r>
                    </a:p>
                    <a:p>
                      <a:pPr algn="l" fontAlgn="base"/>
                      <a:r>
                        <a:rPr lang="en-GB" sz="1200" b="1" i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Animals, teeth, eating and digestion​</a:t>
                      </a:r>
                    </a:p>
                    <a:p>
                      <a:pPr algn="l" fontAlgn="base"/>
                      <a:r>
                        <a:rPr lang="en-GB" sz="1200" b="1" i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 skeletons and movement​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Rocks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Forces – non contact forces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Light and Astronomy​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Plants – parts of a plant and function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46209"/>
                  </a:ext>
                </a:extLst>
              </a:tr>
              <a:tr h="1132798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Gregory Class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 -</a:t>
                      </a:r>
                      <a:endParaRPr lang="en-GB" sz="1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Mr </a:t>
                      </a:r>
                      <a:r>
                        <a:rPr lang="en-GB" sz="1400" b="1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Currid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 Scientist​</a:t>
                      </a: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Animals, teeth, eating and digestion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(Nutrition)</a:t>
                      </a: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Electricity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(Forces and Magnets)</a:t>
                      </a:r>
                      <a:endParaRPr lang="en-GB" sz="1200" b="1" i="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Sound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(Light)</a:t>
                      </a:r>
                      <a:endParaRPr lang="en-GB" sz="1200" b="1" i="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Living things and their habitats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(Skeletons</a:t>
                      </a:r>
                      <a:r>
                        <a:rPr lang="en-GB" sz="1200" b="1" i="0" baseline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muscles)</a:t>
                      </a:r>
                      <a:endParaRPr lang="en-GB" sz="1200" b="1" i="0" dirty="0" smtClean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States of matter​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Plants – parts of a plant and function</a:t>
                      </a:r>
                    </a:p>
                    <a:p>
                      <a:pPr algn="l" fontAlgn="base"/>
                      <a:endParaRPr lang="en-GB" sz="1200" b="1" i="0" dirty="0" smtClean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Rocks</a:t>
                      </a:r>
                      <a:endParaRPr lang="en-GB" sz="1200" b="1" i="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3009869"/>
                  </a:ext>
                </a:extLst>
              </a:tr>
              <a:tr h="1132798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Pius </a:t>
                      </a:r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-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400" b="1" i="0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4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Mr </a:t>
                      </a:r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Duckworth​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 Scientist​</a:t>
                      </a: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Evolution and adaptation​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Evolution and adaptation​</a:t>
                      </a: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 </a:t>
                      </a: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                            Classification</a:t>
                      </a:r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                                     Classification​</a:t>
                      </a:r>
                    </a:p>
                    <a:p>
                      <a:pPr algn="l" fontAlgn="base"/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Animals- </a:t>
                      </a:r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health, exercise and circulatory system​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Animals- health, exercise and circulatory system​</a:t>
                      </a:r>
                      <a:endParaRPr lang="en-GB" sz="12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Electricity​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Light and astronomy​</a:t>
                      </a:r>
                    </a:p>
                  </a:txBody>
                  <a:tcPr marL="60893" marR="60893" marT="30447" marB="304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6799333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590732" y="1500873"/>
            <a:ext cx="186546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73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4934ab-4acf-4317-973a-59d01729048e" xsi:nil="true"/>
    <lcf76f155ced4ddcb4097134ff3c332f xmlns="86b804f2-c9f7-460e-8454-86e35640420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BB331DFE1DA4A881423B1598E6648" ma:contentTypeVersion="16" ma:contentTypeDescription="Create a new document." ma:contentTypeScope="" ma:versionID="a4a779d51e72f297ffa6476217ee3198">
  <xsd:schema xmlns:xsd="http://www.w3.org/2001/XMLSchema" xmlns:xs="http://www.w3.org/2001/XMLSchema" xmlns:p="http://schemas.microsoft.com/office/2006/metadata/properties" xmlns:ns2="86b804f2-c9f7-460e-8454-86e356404208" xmlns:ns3="394934ab-4acf-4317-973a-59d01729048e" targetNamespace="http://schemas.microsoft.com/office/2006/metadata/properties" ma:root="true" ma:fieldsID="db5126370c138842f9616b899dbce448" ns2:_="" ns3:_="">
    <xsd:import namespace="86b804f2-c9f7-460e-8454-86e356404208"/>
    <xsd:import namespace="394934ab-4acf-4317-973a-59d0172904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b804f2-c9f7-460e-8454-86e3564042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0487dd8-9a69-4d5e-9b94-ad3b146954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934ab-4acf-4317-973a-59d01729048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0f50a13-4aee-4627-bccb-e9a6c921f91a}" ma:internalName="TaxCatchAll" ma:showField="CatchAllData" ma:web="394934ab-4acf-4317-973a-59d0172904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0D85D7-95AF-42B1-9003-6623E62F69C8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86b804f2-c9f7-460e-8454-86e356404208"/>
    <ds:schemaRef ds:uri="http://purl.org/dc/terms/"/>
    <ds:schemaRef ds:uri="http://schemas.microsoft.com/office/2006/documentManagement/types"/>
    <ds:schemaRef ds:uri="394934ab-4acf-4317-973a-59d01729048e"/>
    <ds:schemaRef ds:uri="http://purl.org/dc/dcmitype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00AB050-E0B6-4B6D-9936-7A1DDA5C38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A8E120-4FCF-443B-A659-7637A394BB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b804f2-c9f7-460e-8454-86e356404208"/>
    <ds:schemaRef ds:uri="394934ab-4acf-4317-973a-59d0172904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309</Words>
  <Application>Microsoft Office PowerPoint</Application>
  <PresentationFormat>Widescreen</PresentationFormat>
  <Paragraphs>80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Russell</dc:creator>
  <cp:lastModifiedBy>Marc Duckworth</cp:lastModifiedBy>
  <cp:revision>80</cp:revision>
  <cp:lastPrinted>2025-11-26T08:10:25Z</cp:lastPrinted>
  <dcterms:created xsi:type="dcterms:W3CDTF">2025-09-09T20:24:45Z</dcterms:created>
  <dcterms:modified xsi:type="dcterms:W3CDTF">2026-10-25T14:05:04Z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0x010100074BB331DFE1DA4A881423B1598E6648</vt:lpwstr>
  </property>
</Properties>
</file>