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6" r:id="rId4"/>
    <p:sldId id="268" r:id="rId5"/>
    <p:sldId id="264" r:id="rId6"/>
    <p:sldId id="267" r:id="rId7"/>
    <p:sldId id="259" r:id="rId8"/>
    <p:sldId id="260" r:id="rId9"/>
    <p:sldId id="272" r:id="rId10"/>
    <p:sldId id="271" r:id="rId11"/>
    <p:sldId id="262"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fld id="{14F2145A-540A-4B9C-AEE0-52BC0A78120B}" type="slidenum">
              <a:rPr lang="en-GB" smtClean="0"/>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F34314-54F1-422C-9D59-CD020573F848}" type="datetimeFigureOut">
              <a:rPr lang="en-GB" smtClean="0"/>
              <a:pPr/>
              <a:t>15/09/2025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4F2145A-540A-4B9C-AEE0-52BC0A78120B}"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BF34314-54F1-422C-9D59-CD020573F848}" type="datetimeFigureOut">
              <a:rPr lang="en-GB" smtClean="0"/>
              <a:pPr/>
              <a:t>15/09/2025</a:t>
            </a:fld>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4F2145A-540A-4B9C-AEE0-52BC0A78120B}" type="slidenum">
              <a:rPr lang="en-GB" smtClean="0"/>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81400"/>
            <a:ext cx="7772400" cy="1470025"/>
          </a:xfrm>
        </p:spPr>
        <p:txBody>
          <a:bodyPr>
            <a:normAutofit fontScale="90000"/>
          </a:bodyPr>
          <a:lstStyle/>
          <a:p>
            <a:pPr algn="ctr"/>
            <a:r>
              <a:rPr lang="en-GB" sz="8000" dirty="0" smtClean="0">
                <a:solidFill>
                  <a:schemeClr val="tx1"/>
                </a:solidFill>
                <a:effectLst/>
              </a:rPr>
              <a:t>Class 6</a:t>
            </a:r>
            <a:br>
              <a:rPr lang="en-GB" sz="8000" dirty="0" smtClean="0">
                <a:solidFill>
                  <a:schemeClr val="tx1"/>
                </a:solidFill>
                <a:effectLst/>
              </a:rPr>
            </a:br>
            <a:r>
              <a:rPr lang="en-GB" sz="8000" dirty="0" smtClean="0">
                <a:solidFill>
                  <a:schemeClr val="tx1"/>
                </a:solidFill>
                <a:effectLst/>
              </a:rPr>
              <a:t>2025/2026</a:t>
            </a:r>
            <a:br>
              <a:rPr lang="en-GB" sz="8000" dirty="0" smtClean="0">
                <a:solidFill>
                  <a:schemeClr val="tx1"/>
                </a:solidFill>
                <a:effectLst/>
              </a:rPr>
            </a:br>
            <a:r>
              <a:rPr lang="en-GB" sz="8000" dirty="0" smtClean="0">
                <a:solidFill>
                  <a:schemeClr val="tx1"/>
                </a:solidFill>
                <a:effectLst/>
              </a:rPr>
              <a:t>Parent Information</a:t>
            </a:r>
            <a:endParaRPr lang="en-GB" sz="8000" dirty="0">
              <a:solidFill>
                <a:schemeClr val="tx1"/>
              </a:solidFill>
              <a:effectLst/>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152400"/>
            <a:ext cx="2057400" cy="20574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pPr algn="ctr"/>
            <a:r>
              <a:rPr lang="en-GB" dirty="0" smtClean="0">
                <a:solidFill>
                  <a:schemeClr val="tx1"/>
                </a:solidFill>
              </a:rPr>
              <a:t>Class routines</a:t>
            </a:r>
            <a:endParaRPr lang="en-GB" dirty="0">
              <a:solidFill>
                <a:schemeClr val="tx1"/>
              </a:solidFill>
            </a:endParaRPr>
          </a:p>
        </p:txBody>
      </p:sp>
      <p:sp>
        <p:nvSpPr>
          <p:cNvPr id="3" name="Content Placeholder 2"/>
          <p:cNvSpPr>
            <a:spLocks noGrp="1"/>
          </p:cNvSpPr>
          <p:nvPr>
            <p:ph idx="1"/>
          </p:nvPr>
        </p:nvSpPr>
        <p:spPr>
          <a:xfrm>
            <a:off x="228600" y="1676400"/>
            <a:ext cx="8458200" cy="5029200"/>
          </a:xfrm>
        </p:spPr>
        <p:txBody>
          <a:bodyPr>
            <a:normAutofit/>
          </a:bodyPr>
          <a:lstStyle/>
          <a:p>
            <a:r>
              <a:rPr lang="en-GB" sz="3000" dirty="0" smtClean="0"/>
              <a:t>Morning – pupils enter class and can silently read, practise their handwriting or complete a maths or literacy challenge on the board.</a:t>
            </a:r>
          </a:p>
          <a:p>
            <a:endParaRPr lang="en-GB" sz="3000" dirty="0" smtClean="0"/>
          </a:p>
          <a:p>
            <a:r>
              <a:rPr lang="en-GB" sz="3000" dirty="0" smtClean="0"/>
              <a:t>If they need to complete any work or they have any next steps, they have ‘fix-it’ time in the morning to complete this.</a:t>
            </a:r>
          </a:p>
          <a:p>
            <a:endParaRPr lang="en-GB" sz="3000" dirty="0" smtClean="0"/>
          </a:p>
          <a:p>
            <a:pPr>
              <a:buNone/>
            </a:pP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133600"/>
            <a:ext cx="8382000" cy="3810000"/>
          </a:xfrm>
        </p:spPr>
        <p:txBody>
          <a:bodyPr>
            <a:noAutofit/>
          </a:bodyPr>
          <a:lstStyle/>
          <a:p>
            <a:pPr algn="l"/>
            <a:r>
              <a:rPr lang="en-GB" sz="3100" b="0" dirty="0" smtClean="0">
                <a:solidFill>
                  <a:schemeClr val="tx1"/>
                </a:solidFill>
                <a:effectLst/>
              </a:rPr>
              <a:t/>
            </a:r>
            <a:br>
              <a:rPr lang="en-GB" sz="3100" b="0" dirty="0" smtClean="0">
                <a:solidFill>
                  <a:schemeClr val="tx1"/>
                </a:solidFill>
                <a:effectLst/>
              </a:rPr>
            </a:br>
            <a:r>
              <a:rPr lang="en-GB" sz="3100" b="0" dirty="0">
                <a:solidFill>
                  <a:schemeClr val="tx1"/>
                </a:solidFill>
                <a:effectLst/>
              </a:rPr>
              <a:t/>
            </a:r>
            <a:br>
              <a:rPr lang="en-GB" sz="3100" b="0" dirty="0">
                <a:solidFill>
                  <a:schemeClr val="tx1"/>
                </a:solidFill>
                <a:effectLst/>
              </a:rPr>
            </a:br>
            <a:r>
              <a:rPr lang="en-GB" sz="3100" b="0" dirty="0" smtClean="0">
                <a:solidFill>
                  <a:schemeClr val="tx1"/>
                </a:solidFill>
                <a:effectLst/>
              </a:rPr>
              <a:t/>
            </a:r>
            <a:br>
              <a:rPr lang="en-GB" sz="3100" b="0" dirty="0" smtClean="0">
                <a:solidFill>
                  <a:schemeClr val="tx1"/>
                </a:solidFill>
                <a:effectLst/>
              </a:rPr>
            </a:br>
            <a:r>
              <a:rPr lang="en-GB" sz="3100" b="0" dirty="0">
                <a:solidFill>
                  <a:schemeClr val="tx1"/>
                </a:solidFill>
                <a:effectLst/>
              </a:rPr>
              <a:t/>
            </a:r>
            <a:br>
              <a:rPr lang="en-GB" sz="3100" b="0" dirty="0">
                <a:solidFill>
                  <a:schemeClr val="tx1"/>
                </a:solidFill>
                <a:effectLst/>
              </a:rPr>
            </a:br>
            <a:r>
              <a:rPr lang="en-GB" sz="3100" b="0" dirty="0" smtClean="0">
                <a:solidFill>
                  <a:schemeClr val="tx1"/>
                </a:solidFill>
                <a:effectLst/>
              </a:rPr>
              <a:t/>
            </a:r>
            <a:br>
              <a:rPr lang="en-GB" sz="3100" b="0" dirty="0" smtClean="0">
                <a:solidFill>
                  <a:schemeClr val="tx1"/>
                </a:solidFill>
                <a:effectLst/>
              </a:rPr>
            </a:br>
            <a:r>
              <a:rPr lang="en-GB" sz="3100" b="0" dirty="0">
                <a:solidFill>
                  <a:schemeClr val="tx1"/>
                </a:solidFill>
                <a:effectLst/>
              </a:rPr>
              <a:t/>
            </a:r>
            <a:br>
              <a:rPr lang="en-GB" sz="3100" b="0" dirty="0">
                <a:solidFill>
                  <a:schemeClr val="tx1"/>
                </a:solidFill>
                <a:effectLst/>
              </a:rPr>
            </a:br>
            <a:r>
              <a:rPr lang="en-GB" sz="3100" b="0" dirty="0" smtClean="0">
                <a:solidFill>
                  <a:schemeClr val="tx1"/>
                </a:solidFill>
                <a:effectLst/>
              </a:rPr>
              <a:t/>
            </a:r>
            <a:br>
              <a:rPr lang="en-GB" sz="3100" b="0" dirty="0" smtClean="0">
                <a:solidFill>
                  <a:schemeClr val="tx1"/>
                </a:solidFill>
                <a:effectLst/>
              </a:rPr>
            </a:br>
            <a:r>
              <a:rPr lang="en-GB" sz="3100" b="0" dirty="0" smtClean="0">
                <a:solidFill>
                  <a:schemeClr val="tx1"/>
                </a:solidFill>
                <a:effectLst/>
              </a:rPr>
              <a:t/>
            </a:r>
            <a:br>
              <a:rPr lang="en-GB" sz="3100" b="0" dirty="0" smtClean="0">
                <a:solidFill>
                  <a:schemeClr val="tx1"/>
                </a:solidFill>
                <a:effectLst/>
              </a:rPr>
            </a:br>
            <a:r>
              <a:rPr lang="en-GB" sz="3100" b="0" dirty="0" smtClean="0">
                <a:solidFill>
                  <a:schemeClr val="tx1"/>
                </a:solidFill>
                <a:effectLst/>
              </a:rPr>
              <a:t/>
            </a:r>
            <a:br>
              <a:rPr lang="en-GB" sz="3100" b="0" dirty="0" smtClean="0">
                <a:solidFill>
                  <a:schemeClr val="tx1"/>
                </a:solidFill>
                <a:effectLst/>
              </a:rPr>
            </a:br>
            <a:r>
              <a:rPr lang="en-GB" sz="3100" b="0" dirty="0" smtClean="0">
                <a:solidFill>
                  <a:schemeClr val="tx1"/>
                </a:solidFill>
                <a:effectLst/>
              </a:rPr>
              <a:t>Maths </a:t>
            </a:r>
            <a:br>
              <a:rPr lang="en-GB" sz="3100" b="0" dirty="0" smtClean="0">
                <a:solidFill>
                  <a:schemeClr val="tx1"/>
                </a:solidFill>
                <a:effectLst/>
              </a:rPr>
            </a:br>
            <a:r>
              <a:rPr lang="en-GB" sz="3100" b="0" dirty="0">
                <a:solidFill>
                  <a:schemeClr val="tx1"/>
                </a:solidFill>
                <a:effectLst/>
              </a:rPr>
              <a:t/>
            </a:r>
            <a:br>
              <a:rPr lang="en-GB" sz="3100" b="0" dirty="0">
                <a:solidFill>
                  <a:schemeClr val="tx1"/>
                </a:solidFill>
                <a:effectLst/>
              </a:rPr>
            </a:br>
            <a:r>
              <a:rPr lang="en-GB" sz="3100" b="0" dirty="0">
                <a:solidFill>
                  <a:schemeClr val="tx1"/>
                </a:solidFill>
                <a:effectLst/>
              </a:rPr>
              <a:t>Guided reading.</a:t>
            </a:r>
            <a:r>
              <a:rPr lang="en-GB" sz="3100" b="0" dirty="0" smtClean="0">
                <a:solidFill>
                  <a:schemeClr val="tx1"/>
                </a:solidFill>
                <a:effectLst/>
              </a:rPr>
              <a:t/>
            </a:r>
            <a:br>
              <a:rPr lang="en-GB" sz="3100" b="0" dirty="0" smtClean="0">
                <a:solidFill>
                  <a:schemeClr val="tx1"/>
                </a:solidFill>
                <a:effectLst/>
              </a:rPr>
            </a:br>
            <a:r>
              <a:rPr lang="en-GB" sz="3100" b="0" dirty="0">
                <a:solidFill>
                  <a:schemeClr val="tx1"/>
                </a:solidFill>
                <a:effectLst/>
              </a:rPr>
              <a:t/>
            </a:r>
            <a:br>
              <a:rPr lang="en-GB" sz="3100" b="0" dirty="0">
                <a:solidFill>
                  <a:schemeClr val="tx1"/>
                </a:solidFill>
                <a:effectLst/>
              </a:rPr>
            </a:br>
            <a:r>
              <a:rPr lang="en-GB" sz="3100" b="0" dirty="0" smtClean="0">
                <a:solidFill>
                  <a:schemeClr val="tx1"/>
                </a:solidFill>
                <a:effectLst/>
              </a:rPr>
              <a:t>English including grammar, punctuation and spelling.</a:t>
            </a:r>
            <a:br>
              <a:rPr lang="en-GB" sz="3100" b="0" dirty="0" smtClean="0">
                <a:solidFill>
                  <a:schemeClr val="tx1"/>
                </a:solidFill>
                <a:effectLst/>
              </a:rPr>
            </a:br>
            <a:r>
              <a:rPr lang="en-GB" sz="3100" b="0" dirty="0">
                <a:solidFill>
                  <a:schemeClr val="tx1"/>
                </a:solidFill>
                <a:effectLst/>
              </a:rPr>
              <a:t/>
            </a:r>
            <a:br>
              <a:rPr lang="en-GB" sz="3100" b="0" dirty="0">
                <a:solidFill>
                  <a:schemeClr val="tx1"/>
                </a:solidFill>
                <a:effectLst/>
              </a:rPr>
            </a:br>
            <a:r>
              <a:rPr lang="en-GB" sz="1800" dirty="0" smtClean="0"/>
              <a:t/>
            </a:r>
            <a:br>
              <a:rPr lang="en-GB" sz="1800" dirty="0" smtClean="0"/>
            </a:br>
            <a:endParaRPr lang="en-GB" sz="1800" dirty="0"/>
          </a:p>
        </p:txBody>
      </p:sp>
      <p:sp>
        <p:nvSpPr>
          <p:cNvPr id="3" name="Title 1"/>
          <p:cNvSpPr txBox="1">
            <a:spLocks/>
          </p:cNvSpPr>
          <p:nvPr/>
        </p:nvSpPr>
        <p:spPr>
          <a:xfrm>
            <a:off x="457200" y="152400"/>
            <a:ext cx="8229600" cy="11430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5600" i="0" u="none" strike="noStrike" kern="1200" cap="none" spc="0" normalizeH="0" baseline="0" noProof="0" dirty="0" smtClean="0">
                <a:ln>
                  <a:noFill/>
                </a:ln>
                <a:solidFill>
                  <a:schemeClr val="tx1"/>
                </a:solidFill>
                <a:effectLst>
                  <a:outerShdw blurRad="38100" dist="25400" dir="5400000" algn="tl" rotWithShape="0">
                    <a:srgbClr val="000000">
                      <a:alpha val="43000"/>
                    </a:srgbClr>
                  </a:outerShdw>
                </a:effectLst>
                <a:uLnTx/>
                <a:uFillTx/>
                <a:latin typeface="+mj-lt"/>
                <a:ea typeface="+mj-ea"/>
                <a:cs typeface="+mj-cs"/>
              </a:rPr>
              <a:t>Lessons - mornings</a:t>
            </a:r>
            <a:endParaRPr kumimoji="0" lang="en-GB" sz="5600" i="0" u="none" strike="noStrike" kern="1200" cap="none" spc="0" normalizeH="0" baseline="0" noProof="0" dirty="0">
              <a:ln>
                <a:noFill/>
              </a:ln>
              <a:solidFill>
                <a:schemeClr val="tx1"/>
              </a:solidFill>
              <a:effectLst>
                <a:outerShdw blurRad="38100" dist="25400" dir="5400000" algn="tl" rotWithShape="0">
                  <a:srgbClr val="000000">
                    <a:alpha val="43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5029200"/>
            <a:ext cx="7851648" cy="1828800"/>
          </a:xfrm>
        </p:spPr>
        <p:txBody>
          <a:bodyPr>
            <a:noAutofit/>
          </a:bodyPr>
          <a:lstStyle/>
          <a:p>
            <a:pPr algn="l"/>
            <a:r>
              <a:rPr lang="en-GB" sz="3200" b="0" dirty="0" smtClean="0">
                <a:solidFill>
                  <a:schemeClr val="tx1"/>
                </a:solidFill>
                <a:effectLst/>
              </a:rPr>
              <a:t>Afternoons follow this typical pattern:-</a:t>
            </a:r>
            <a:br>
              <a:rPr lang="en-GB" sz="3200" b="0" dirty="0" smtClean="0">
                <a:solidFill>
                  <a:schemeClr val="tx1"/>
                </a:solidFill>
                <a:effectLst/>
              </a:rPr>
            </a:br>
            <a:r>
              <a:rPr lang="en-GB" sz="3200" b="0" dirty="0" smtClean="0">
                <a:solidFill>
                  <a:schemeClr val="tx1"/>
                </a:solidFill>
                <a:effectLst/>
              </a:rPr>
              <a:t>Monday – R.E. and P.E.</a:t>
            </a:r>
            <a:br>
              <a:rPr lang="en-GB" sz="3200" b="0" dirty="0" smtClean="0">
                <a:solidFill>
                  <a:schemeClr val="tx1"/>
                </a:solidFill>
                <a:effectLst/>
              </a:rPr>
            </a:br>
            <a:r>
              <a:rPr lang="en-GB" sz="3200" b="0" dirty="0" smtClean="0">
                <a:solidFill>
                  <a:schemeClr val="tx1"/>
                </a:solidFill>
                <a:effectLst/>
              </a:rPr>
              <a:t>Tuesday – Science and P.E.</a:t>
            </a:r>
            <a:br>
              <a:rPr lang="en-GB" sz="3200" b="0" dirty="0" smtClean="0">
                <a:solidFill>
                  <a:schemeClr val="tx1"/>
                </a:solidFill>
                <a:effectLst/>
              </a:rPr>
            </a:br>
            <a:r>
              <a:rPr lang="en-GB" sz="3200" b="0" dirty="0" smtClean="0">
                <a:solidFill>
                  <a:schemeClr val="tx1"/>
                </a:solidFill>
                <a:effectLst/>
              </a:rPr>
              <a:t>Wednesday –Art/DT  and French/P.S.H.E       with </a:t>
            </a:r>
            <a:r>
              <a:rPr lang="en-GB" sz="3200" b="0" dirty="0">
                <a:solidFill>
                  <a:schemeClr val="tx1"/>
                </a:solidFill>
                <a:effectLst/>
              </a:rPr>
              <a:t>Mrs </a:t>
            </a:r>
            <a:r>
              <a:rPr lang="en-GB" sz="3200" b="0" dirty="0" err="1" smtClean="0">
                <a:solidFill>
                  <a:schemeClr val="tx1"/>
                </a:solidFill>
                <a:effectLst/>
              </a:rPr>
              <a:t>Younis</a:t>
            </a:r>
            <a:r>
              <a:rPr lang="en-GB" sz="3200" b="0" dirty="0" smtClean="0">
                <a:solidFill>
                  <a:schemeClr val="tx1"/>
                </a:solidFill>
                <a:effectLst/>
              </a:rPr>
              <a:t/>
            </a:r>
            <a:br>
              <a:rPr lang="en-GB" sz="3200" b="0" dirty="0" smtClean="0">
                <a:solidFill>
                  <a:schemeClr val="tx1"/>
                </a:solidFill>
                <a:effectLst/>
              </a:rPr>
            </a:br>
            <a:r>
              <a:rPr lang="en-GB" sz="3200" b="0" dirty="0" smtClean="0">
                <a:solidFill>
                  <a:schemeClr val="tx1"/>
                </a:solidFill>
                <a:effectLst/>
              </a:rPr>
              <a:t>Thursday – Computing and Music                            with Mrs </a:t>
            </a:r>
            <a:r>
              <a:rPr lang="en-GB" sz="3200" b="0" dirty="0" err="1" smtClean="0">
                <a:solidFill>
                  <a:schemeClr val="tx1"/>
                </a:solidFill>
                <a:effectLst/>
              </a:rPr>
              <a:t>Younis</a:t>
            </a:r>
            <a:r>
              <a:rPr lang="en-GB" sz="3200" b="0" dirty="0" smtClean="0">
                <a:solidFill>
                  <a:schemeClr val="tx1"/>
                </a:solidFill>
                <a:effectLst/>
              </a:rPr>
              <a:t/>
            </a:r>
            <a:br>
              <a:rPr lang="en-GB" sz="3200" b="0" dirty="0" smtClean="0">
                <a:solidFill>
                  <a:schemeClr val="tx1"/>
                </a:solidFill>
                <a:effectLst/>
              </a:rPr>
            </a:br>
            <a:r>
              <a:rPr lang="en-GB" sz="3200" b="0" dirty="0" smtClean="0">
                <a:solidFill>
                  <a:schemeClr val="tx1"/>
                </a:solidFill>
                <a:effectLst/>
              </a:rPr>
              <a:t>Friday – R.E. </a:t>
            </a:r>
            <a:r>
              <a:rPr lang="en-GB" sz="3200" b="0" dirty="0">
                <a:solidFill>
                  <a:schemeClr val="tx1"/>
                </a:solidFill>
                <a:effectLst/>
              </a:rPr>
              <a:t>and </a:t>
            </a:r>
            <a:r>
              <a:rPr lang="en-GB" sz="3200" b="0" dirty="0" smtClean="0">
                <a:solidFill>
                  <a:schemeClr val="tx1"/>
                </a:solidFill>
                <a:effectLst/>
              </a:rPr>
              <a:t>Geography/History</a:t>
            </a:r>
            <a:br>
              <a:rPr lang="en-GB" sz="3200" b="0" dirty="0" smtClean="0">
                <a:solidFill>
                  <a:schemeClr val="tx1"/>
                </a:solidFill>
                <a:effectLst/>
              </a:rPr>
            </a:br>
            <a:r>
              <a:rPr lang="en-GB" sz="3200" b="0" dirty="0" smtClean="0">
                <a:solidFill>
                  <a:schemeClr val="tx1"/>
                </a:solidFill>
                <a:effectLst/>
              </a:rPr>
              <a:t/>
            </a:r>
            <a:br>
              <a:rPr lang="en-GB" sz="3200" b="0" dirty="0" smtClean="0">
                <a:solidFill>
                  <a:schemeClr val="tx1"/>
                </a:solidFill>
                <a:effectLst/>
              </a:rPr>
            </a:br>
            <a:r>
              <a:rPr lang="en-GB" sz="1800" dirty="0" smtClean="0"/>
              <a:t/>
            </a:r>
            <a:br>
              <a:rPr lang="en-GB" sz="1800" dirty="0" smtClean="0"/>
            </a:br>
            <a:endParaRPr lang="en-GB" sz="1800" dirty="0"/>
          </a:p>
        </p:txBody>
      </p:sp>
      <p:sp>
        <p:nvSpPr>
          <p:cNvPr id="3" name="Title 1"/>
          <p:cNvSpPr txBox="1">
            <a:spLocks/>
          </p:cNvSpPr>
          <p:nvPr/>
        </p:nvSpPr>
        <p:spPr>
          <a:xfrm>
            <a:off x="457200" y="152400"/>
            <a:ext cx="8229600" cy="11430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5600" i="0" u="none" strike="noStrike" kern="1200" cap="none" spc="0" normalizeH="0" baseline="0" noProof="0" dirty="0" smtClean="0">
                <a:ln>
                  <a:noFill/>
                </a:ln>
                <a:solidFill>
                  <a:schemeClr val="tx1"/>
                </a:solidFill>
                <a:effectLst>
                  <a:outerShdw blurRad="38100" dist="25400" dir="5400000" algn="tl" rotWithShape="0">
                    <a:srgbClr val="000000">
                      <a:alpha val="43000"/>
                    </a:srgbClr>
                  </a:outerShdw>
                </a:effectLst>
                <a:uLnTx/>
                <a:uFillTx/>
                <a:latin typeface="+mj-lt"/>
                <a:ea typeface="+mj-ea"/>
                <a:cs typeface="+mj-cs"/>
              </a:rPr>
              <a:t>Lessons - afternoons</a:t>
            </a:r>
            <a:endParaRPr kumimoji="0" lang="en-GB" sz="5600" i="0" u="none" strike="noStrike" kern="1200" cap="none" spc="0" normalizeH="0" baseline="0" noProof="0" dirty="0">
              <a:ln>
                <a:noFill/>
              </a:ln>
              <a:solidFill>
                <a:schemeClr val="tx1"/>
              </a:solidFill>
              <a:effectLst>
                <a:outerShdw blurRad="38100" dist="25400" dir="5400000" algn="tl" rotWithShape="0">
                  <a:srgbClr val="000000">
                    <a:alpha val="43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a:lstStyle/>
          <a:p>
            <a:pPr algn="ctr"/>
            <a:r>
              <a:rPr lang="en-GB" dirty="0" smtClean="0">
                <a:solidFill>
                  <a:schemeClr val="tx1"/>
                </a:solidFill>
              </a:rPr>
              <a:t>P.E.</a:t>
            </a:r>
            <a:endParaRPr lang="en-GB" dirty="0">
              <a:solidFill>
                <a:schemeClr val="tx1"/>
              </a:solidFill>
            </a:endParaRPr>
          </a:p>
        </p:txBody>
      </p:sp>
      <p:sp>
        <p:nvSpPr>
          <p:cNvPr id="3" name="Content Placeholder 2"/>
          <p:cNvSpPr>
            <a:spLocks noGrp="1"/>
          </p:cNvSpPr>
          <p:nvPr>
            <p:ph idx="1"/>
          </p:nvPr>
        </p:nvSpPr>
        <p:spPr>
          <a:xfrm>
            <a:off x="342900" y="1600200"/>
            <a:ext cx="8610600" cy="5638800"/>
          </a:xfrm>
        </p:spPr>
        <p:txBody>
          <a:bodyPr>
            <a:normAutofit/>
          </a:bodyPr>
          <a:lstStyle/>
          <a:p>
            <a:r>
              <a:rPr lang="en-GB" altLang="en-US" sz="2800" dirty="0" smtClean="0">
                <a:latin typeface="+mj-lt"/>
              </a:rPr>
              <a:t>P.E. is on a Monday and Tuesday.</a:t>
            </a:r>
          </a:p>
          <a:p>
            <a:pPr>
              <a:buNone/>
            </a:pPr>
            <a:endParaRPr lang="en-GB" altLang="en-US" sz="2800" dirty="0" smtClean="0">
              <a:latin typeface="+mj-lt"/>
            </a:endParaRPr>
          </a:p>
          <a:p>
            <a:r>
              <a:rPr lang="en-GB" altLang="en-US" sz="2800" dirty="0" smtClean="0">
                <a:latin typeface="+mj-lt"/>
              </a:rPr>
              <a:t>Pupils should bring P.E. kits into school Monday and leave them for Tuesday.</a:t>
            </a:r>
          </a:p>
          <a:p>
            <a:endParaRPr lang="en-GB" altLang="en-US" sz="2800" dirty="0" smtClean="0">
              <a:latin typeface="+mj-lt"/>
            </a:endParaRPr>
          </a:p>
          <a:p>
            <a:r>
              <a:rPr lang="en-GB" altLang="en-US" sz="2800" dirty="0" smtClean="0">
                <a:latin typeface="+mj-lt"/>
              </a:rPr>
              <a:t>Please can uniform be labelled.</a:t>
            </a:r>
          </a:p>
          <a:p>
            <a:endParaRPr lang="en-GB" altLang="en-US" sz="2800" dirty="0">
              <a:latin typeface="+mj-lt"/>
            </a:endParaRPr>
          </a:p>
          <a:p>
            <a:r>
              <a:rPr lang="en-GB" altLang="en-US" sz="2800" dirty="0" smtClean="0">
                <a:latin typeface="+mj-lt"/>
              </a:rPr>
              <a:t>No earrings.</a:t>
            </a:r>
          </a:p>
          <a:p>
            <a:endParaRPr lang="en-GB" altLang="en-US" sz="2800" dirty="0">
              <a:latin typeface="+mj-lt"/>
            </a:endParaRPr>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pPr algn="ctr"/>
            <a:r>
              <a:rPr lang="en-GB" dirty="0" smtClean="0">
                <a:solidFill>
                  <a:schemeClr val="tx1"/>
                </a:solidFill>
              </a:rPr>
              <a:t>Class Dojo</a:t>
            </a:r>
            <a:endParaRPr lang="en-GB" dirty="0">
              <a:solidFill>
                <a:schemeClr val="tx1"/>
              </a:solidFill>
            </a:endParaRPr>
          </a:p>
        </p:txBody>
      </p:sp>
      <p:sp>
        <p:nvSpPr>
          <p:cNvPr id="3" name="Content Placeholder 2"/>
          <p:cNvSpPr>
            <a:spLocks noGrp="1"/>
          </p:cNvSpPr>
          <p:nvPr>
            <p:ph idx="1"/>
          </p:nvPr>
        </p:nvSpPr>
        <p:spPr>
          <a:xfrm>
            <a:off x="152400" y="1066800"/>
            <a:ext cx="8458200" cy="5486400"/>
          </a:xfrm>
        </p:spPr>
        <p:txBody>
          <a:bodyPr>
            <a:normAutofit lnSpcReduction="10000"/>
          </a:bodyPr>
          <a:lstStyle/>
          <a:p>
            <a:r>
              <a:rPr lang="en-GB" sz="2400" dirty="0" smtClean="0"/>
              <a:t>In school, each class will be using Class Dojo for communication with parents about learning and rewards with pupils.</a:t>
            </a:r>
          </a:p>
          <a:p>
            <a:endParaRPr lang="en-GB" sz="2400" dirty="0" smtClean="0"/>
          </a:p>
          <a:p>
            <a:r>
              <a:rPr lang="en-GB" sz="2400" dirty="0" smtClean="0"/>
              <a:t>Pupils will be rewarded for positive behaviour and working hard in lessons.   Pupils will receive Class Dojo points.</a:t>
            </a:r>
          </a:p>
          <a:p>
            <a:endParaRPr lang="en-GB" sz="2400" dirty="0" smtClean="0"/>
          </a:p>
          <a:p>
            <a:r>
              <a:rPr lang="en-GB" sz="2400" dirty="0" smtClean="0"/>
              <a:t>The pupil with the most </a:t>
            </a:r>
          </a:p>
          <a:p>
            <a:pPr>
              <a:buNone/>
            </a:pPr>
            <a:r>
              <a:rPr lang="en-GB" sz="2400" dirty="0" err="1" smtClean="0"/>
              <a:t>Dojos</a:t>
            </a:r>
            <a:r>
              <a:rPr lang="en-GB" sz="2400" dirty="0" smtClean="0"/>
              <a:t> can choose a prize for </a:t>
            </a:r>
          </a:p>
          <a:p>
            <a:pPr>
              <a:buNone/>
            </a:pPr>
            <a:r>
              <a:rPr lang="en-GB" sz="2400" dirty="0" smtClean="0"/>
              <a:t>the following week – </a:t>
            </a:r>
          </a:p>
          <a:p>
            <a:pPr>
              <a:buNone/>
            </a:pPr>
            <a:r>
              <a:rPr lang="en-GB" sz="2400" dirty="0" smtClean="0"/>
              <a:t>e.g. Bring a small teddy into </a:t>
            </a:r>
          </a:p>
          <a:p>
            <a:pPr>
              <a:buNone/>
            </a:pPr>
            <a:r>
              <a:rPr lang="en-GB" sz="2400" dirty="0" smtClean="0"/>
              <a:t>school or  wear  their slippers </a:t>
            </a:r>
          </a:p>
          <a:p>
            <a:pPr>
              <a:buNone/>
            </a:pPr>
            <a:r>
              <a:rPr lang="en-GB" sz="2400" dirty="0" smtClean="0"/>
              <a:t> in class.</a:t>
            </a:r>
            <a:endParaRPr lang="en-GB" sz="2400" dirty="0"/>
          </a:p>
        </p:txBody>
      </p:sp>
      <p:pic>
        <p:nvPicPr>
          <p:cNvPr id="5" name="Picture 4"/>
          <p:cNvPicPr/>
          <p:nvPr/>
        </p:nvPicPr>
        <p:blipFill>
          <a:blip r:embed="rId2" cstate="print"/>
          <a:srcRect l="1828" t="8876" r="35353" b="42931"/>
          <a:stretch>
            <a:fillRect/>
          </a:stretch>
        </p:blipFill>
        <p:spPr bwMode="auto">
          <a:xfrm>
            <a:off x="5257800" y="3733800"/>
            <a:ext cx="34290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pPr algn="ctr"/>
            <a:r>
              <a:rPr lang="en-GB" dirty="0" smtClean="0">
                <a:solidFill>
                  <a:schemeClr val="tx1"/>
                </a:solidFill>
              </a:rPr>
              <a:t>Homework</a:t>
            </a:r>
            <a:endParaRPr lang="en-GB" dirty="0">
              <a:solidFill>
                <a:schemeClr val="tx1"/>
              </a:solidFill>
            </a:endParaRPr>
          </a:p>
        </p:txBody>
      </p:sp>
      <p:sp>
        <p:nvSpPr>
          <p:cNvPr id="3" name="Content Placeholder 2"/>
          <p:cNvSpPr>
            <a:spLocks noGrp="1"/>
          </p:cNvSpPr>
          <p:nvPr>
            <p:ph idx="1"/>
          </p:nvPr>
        </p:nvSpPr>
        <p:spPr>
          <a:xfrm>
            <a:off x="228600" y="914400"/>
            <a:ext cx="8686800" cy="5791200"/>
          </a:xfrm>
        </p:spPr>
        <p:txBody>
          <a:bodyPr>
            <a:normAutofit/>
          </a:bodyPr>
          <a:lstStyle/>
          <a:p>
            <a:r>
              <a:rPr lang="en-GB" dirty="0" smtClean="0"/>
              <a:t>Homework will consist of one piece of Maths, one piece of reading and one piece of grammar each week.  There will also be some writing tasks set alongside these, but the children will be given longer to complete these.</a:t>
            </a:r>
          </a:p>
          <a:p>
            <a:endParaRPr lang="en-GB" dirty="0" smtClean="0"/>
          </a:p>
          <a:p>
            <a:r>
              <a:rPr lang="en-GB" dirty="0" smtClean="0"/>
              <a:t>Spellings will be tested on a Friday.</a:t>
            </a:r>
          </a:p>
          <a:p>
            <a:endParaRPr lang="en-GB" dirty="0" smtClean="0"/>
          </a:p>
          <a:p>
            <a:r>
              <a:rPr lang="en-GB" dirty="0" smtClean="0"/>
              <a:t>Homework will be set on Friday for the following Friday.</a:t>
            </a:r>
          </a:p>
          <a:p>
            <a:endParaRPr lang="en-GB" dirty="0" smtClean="0"/>
          </a:p>
          <a:p>
            <a:r>
              <a:rPr lang="en-GB" dirty="0" smtClean="0"/>
              <a:t>On the website will be a list of Maths and English websites that you might find useful for additional homework or revision.</a:t>
            </a:r>
          </a:p>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lstStyle/>
          <a:p>
            <a:pPr algn="ctr"/>
            <a:r>
              <a:rPr lang="en-GB" dirty="0" smtClean="0">
                <a:solidFill>
                  <a:schemeClr val="tx1"/>
                </a:solidFill>
              </a:rPr>
              <a:t>Times tables and arithmetic</a:t>
            </a:r>
            <a:endParaRPr lang="en-GB" dirty="0">
              <a:solidFill>
                <a:schemeClr val="tx1"/>
              </a:solidFill>
            </a:endParaRPr>
          </a:p>
        </p:txBody>
      </p:sp>
      <p:sp>
        <p:nvSpPr>
          <p:cNvPr id="3" name="Content Placeholder 2"/>
          <p:cNvSpPr>
            <a:spLocks noGrp="1"/>
          </p:cNvSpPr>
          <p:nvPr>
            <p:ph idx="1"/>
          </p:nvPr>
        </p:nvSpPr>
        <p:spPr>
          <a:xfrm>
            <a:off x="457200" y="1600200"/>
            <a:ext cx="8229600" cy="4389120"/>
          </a:xfrm>
        </p:spPr>
        <p:txBody>
          <a:bodyPr>
            <a:normAutofit/>
          </a:bodyPr>
          <a:lstStyle/>
          <a:p>
            <a:r>
              <a:rPr lang="en-GB" dirty="0" smtClean="0"/>
              <a:t>We will be continuing to use Rock Star Times Tables to help us become faster  at our multiplication and division recall.</a:t>
            </a:r>
          </a:p>
          <a:p>
            <a:endParaRPr lang="en-GB" dirty="0" smtClean="0"/>
          </a:p>
          <a:p>
            <a:r>
              <a:rPr lang="en-GB" dirty="0" smtClean="0"/>
              <a:t>We will also be using Numeracy Ninja </a:t>
            </a:r>
            <a:r>
              <a:rPr lang="en-GB" dirty="0" smtClean="0"/>
              <a:t>in class to </a:t>
            </a:r>
            <a:r>
              <a:rPr lang="en-GB" dirty="0" smtClean="0"/>
              <a:t>improve and speed up our arithmetic skills.</a:t>
            </a:r>
          </a:p>
          <a:p>
            <a:endParaRPr lang="en-GB" dirty="0" smtClean="0"/>
          </a:p>
        </p:txBody>
      </p:sp>
      <p:pic>
        <p:nvPicPr>
          <p:cNvPr id="1026" name="Picture 2" descr="TTRSbannerdarkpeople"/>
          <p:cNvPicPr>
            <a:picLocks noChangeAspect="1" noChangeArrowheads="1"/>
          </p:cNvPicPr>
          <p:nvPr/>
        </p:nvPicPr>
        <p:blipFill>
          <a:blip r:embed="rId2" cstate="print"/>
          <a:srcRect/>
          <a:stretch>
            <a:fillRect/>
          </a:stretch>
        </p:blipFill>
        <p:spPr bwMode="auto">
          <a:xfrm>
            <a:off x="838200" y="5029200"/>
            <a:ext cx="4114800" cy="1143000"/>
          </a:xfrm>
          <a:prstGeom prst="rect">
            <a:avLst/>
          </a:prstGeom>
          <a:noFill/>
          <a:ln w="9525">
            <a:noFill/>
            <a:miter lim="800000"/>
            <a:headEnd/>
            <a:tailEnd/>
          </a:ln>
        </p:spPr>
      </p:pic>
      <p:pic>
        <p:nvPicPr>
          <p:cNvPr id="5" name="Picture 4"/>
          <p:cNvPicPr>
            <a:picLocks noChangeAspect="1"/>
          </p:cNvPicPr>
          <p:nvPr/>
        </p:nvPicPr>
        <p:blipFill>
          <a:blip r:embed="rId3" cstate="print"/>
          <a:stretch>
            <a:fillRect/>
          </a:stretch>
        </p:blipFill>
        <p:spPr>
          <a:xfrm>
            <a:off x="6385168" y="4191000"/>
            <a:ext cx="2530231" cy="26670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1"/>
                </a:solidFill>
              </a:rPr>
              <a:t>Reading</a:t>
            </a:r>
            <a:endParaRPr lang="en-GB" dirty="0"/>
          </a:p>
        </p:txBody>
      </p:sp>
      <p:sp>
        <p:nvSpPr>
          <p:cNvPr id="3" name="Content Placeholder 2"/>
          <p:cNvSpPr>
            <a:spLocks noGrp="1"/>
          </p:cNvSpPr>
          <p:nvPr>
            <p:ph idx="1"/>
          </p:nvPr>
        </p:nvSpPr>
        <p:spPr>
          <a:xfrm>
            <a:off x="457200" y="2133600"/>
            <a:ext cx="8229600" cy="4191000"/>
          </a:xfrm>
        </p:spPr>
        <p:txBody>
          <a:bodyPr/>
          <a:lstStyle/>
          <a:p>
            <a:r>
              <a:rPr lang="en-GB" dirty="0" smtClean="0"/>
              <a:t>Try </a:t>
            </a:r>
            <a:r>
              <a:rPr lang="en-GB" smtClean="0"/>
              <a:t>to listen </a:t>
            </a:r>
            <a:r>
              <a:rPr lang="en-GB" dirty="0" smtClean="0"/>
              <a:t>to your child read as often as possible.</a:t>
            </a:r>
          </a:p>
          <a:p>
            <a:endParaRPr lang="en-GB" dirty="0"/>
          </a:p>
          <a:p>
            <a:r>
              <a:rPr lang="en-GB" dirty="0" smtClean="0"/>
              <a:t>Children have free reading books in their tray and will bring one home to read.</a:t>
            </a:r>
          </a:p>
          <a:p>
            <a:endParaRPr lang="en-GB" dirty="0"/>
          </a:p>
          <a:p>
            <a:r>
              <a:rPr lang="en-GB" dirty="0" smtClean="0"/>
              <a:t>Children can bring in their own books to read as long as they are age appropriate and try to challenge/stretch them.</a:t>
            </a:r>
            <a:endParaRPr lang="en-GB" dirty="0"/>
          </a:p>
          <a:p>
            <a:endParaRPr lang="en-GB" dirty="0"/>
          </a:p>
        </p:txBody>
      </p:sp>
    </p:spTree>
    <p:extLst>
      <p:ext uri="{BB962C8B-B14F-4D97-AF65-F5344CB8AC3E}">
        <p14:creationId xmlns:p14="http://schemas.microsoft.com/office/powerpoint/2010/main" val="39480346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56488"/>
          </a:xfrm>
        </p:spPr>
        <p:txBody>
          <a:bodyPr>
            <a:normAutofit/>
          </a:bodyPr>
          <a:lstStyle/>
          <a:p>
            <a:pPr algn="ctr"/>
            <a:r>
              <a:rPr lang="en-GB" dirty="0" smtClean="0">
                <a:solidFill>
                  <a:schemeClr val="tx1"/>
                </a:solidFill>
              </a:rPr>
              <a:t>Equipment</a:t>
            </a:r>
            <a:endParaRPr lang="en-GB" dirty="0"/>
          </a:p>
        </p:txBody>
      </p:sp>
      <p:sp>
        <p:nvSpPr>
          <p:cNvPr id="3" name="Content Placeholder 2"/>
          <p:cNvSpPr>
            <a:spLocks noGrp="1"/>
          </p:cNvSpPr>
          <p:nvPr>
            <p:ph idx="1"/>
          </p:nvPr>
        </p:nvSpPr>
        <p:spPr>
          <a:xfrm>
            <a:off x="457200" y="1524000"/>
            <a:ext cx="8229600" cy="4800600"/>
          </a:xfrm>
        </p:spPr>
        <p:txBody>
          <a:bodyPr/>
          <a:lstStyle/>
          <a:p>
            <a:endParaRPr lang="en-GB" dirty="0" smtClean="0"/>
          </a:p>
          <a:p>
            <a:r>
              <a:rPr lang="en-GB" dirty="0" smtClean="0"/>
              <a:t>Pupils do not need to bring in any other pieces of equipment / stationery.</a:t>
            </a:r>
          </a:p>
          <a:p>
            <a:endParaRPr lang="en-GB" dirty="0"/>
          </a:p>
          <a:p>
            <a:r>
              <a:rPr lang="en-GB" dirty="0" smtClean="0"/>
              <a:t>Pupils not to bring in mobile phones unless absolutely necessary.</a:t>
            </a:r>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pPr algn="ctr"/>
            <a:r>
              <a:rPr lang="en-GB" dirty="0" smtClean="0">
                <a:solidFill>
                  <a:schemeClr val="tx1"/>
                </a:solidFill>
              </a:rPr>
              <a:t>Topic</a:t>
            </a:r>
            <a:endParaRPr lang="en-GB" dirty="0">
              <a:solidFill>
                <a:schemeClr val="tx1"/>
              </a:solidFill>
            </a:endParaRPr>
          </a:p>
        </p:txBody>
      </p:sp>
      <p:sp>
        <p:nvSpPr>
          <p:cNvPr id="3" name="Content Placeholder 2"/>
          <p:cNvSpPr>
            <a:spLocks noGrp="1"/>
          </p:cNvSpPr>
          <p:nvPr>
            <p:ph idx="1"/>
          </p:nvPr>
        </p:nvSpPr>
        <p:spPr>
          <a:xfrm>
            <a:off x="0" y="990600"/>
            <a:ext cx="9144000" cy="2438400"/>
          </a:xfrm>
        </p:spPr>
        <p:txBody>
          <a:bodyPr>
            <a:normAutofit fontScale="47500" lnSpcReduction="20000"/>
          </a:bodyPr>
          <a:lstStyle/>
          <a:p>
            <a:r>
              <a:rPr lang="en-GB" sz="5100" dirty="0" smtClean="0"/>
              <a:t>For this half term our topic theme is ‘Hurricanes and Flooding’.</a:t>
            </a:r>
          </a:p>
          <a:p>
            <a:endParaRPr lang="en-GB" sz="5100" dirty="0" smtClean="0"/>
          </a:p>
          <a:p>
            <a:r>
              <a:rPr lang="en-GB" sz="5100" dirty="0" smtClean="0"/>
              <a:t>Topic overview for this half term will be available on the school website and on Class Dojo</a:t>
            </a:r>
            <a:r>
              <a:rPr lang="en-GB" sz="4800" dirty="0" smtClean="0"/>
              <a:t>.</a:t>
            </a:r>
          </a:p>
          <a:p>
            <a:endParaRPr lang="en-GB" dirty="0" smtClean="0"/>
          </a:p>
          <a:p>
            <a:pPr>
              <a:buNone/>
            </a:pPr>
            <a:endParaRPr lang="en-GB" dirty="0" smtClean="0"/>
          </a:p>
          <a:p>
            <a:endParaRPr lang="en-GB" dirty="0" smtClean="0"/>
          </a:p>
          <a:p>
            <a:pPr>
              <a:buNone/>
            </a:pPr>
            <a:endParaRPr lang="en-GB" dirty="0" smtClean="0"/>
          </a:p>
          <a:p>
            <a:pPr>
              <a:buNone/>
            </a:pPr>
            <a:r>
              <a:rPr lang="en-GB" dirty="0" smtClean="0"/>
              <a:t> </a:t>
            </a:r>
          </a:p>
        </p:txBody>
      </p:sp>
      <p:pic>
        <p:nvPicPr>
          <p:cNvPr id="4" name="Picture 3"/>
          <p:cNvPicPr>
            <a:picLocks noChangeAspect="1"/>
          </p:cNvPicPr>
          <p:nvPr/>
        </p:nvPicPr>
        <p:blipFill>
          <a:blip r:embed="rId2"/>
          <a:stretch>
            <a:fillRect/>
          </a:stretch>
        </p:blipFill>
        <p:spPr>
          <a:xfrm>
            <a:off x="1295400" y="2445327"/>
            <a:ext cx="6328124" cy="4398818"/>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281</TotalTime>
  <Words>493</Words>
  <Application>Microsoft Office PowerPoint</Application>
  <PresentationFormat>On-screen Show (4:3)</PresentationFormat>
  <Paragraphs>60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Constantia</vt:lpstr>
      <vt:lpstr>Wingdings 2</vt:lpstr>
      <vt:lpstr>Flow</vt:lpstr>
      <vt:lpstr>Class 6 2025/2026 Parent Information</vt:lpstr>
      <vt:lpstr>Class routines</vt:lpstr>
      <vt:lpstr>         Maths   Guided reading.  English including grammar, punctuation and spelling.   </vt:lpstr>
      <vt:lpstr>Afternoons follow this typical pattern:- Monday – R.E. and P.E. Tuesday – Science and P.E. Wednesday –Art/DT  and French/P.S.H.E       with Mrs Younis Thursday – Computing and Music                            with Mrs Younis Friday – R.E. and Geography/History   </vt:lpstr>
      <vt:lpstr>P.E.</vt:lpstr>
      <vt:lpstr>Class Dojo</vt:lpstr>
      <vt:lpstr>Homework</vt:lpstr>
      <vt:lpstr>Times tables and arithmetic</vt:lpstr>
      <vt:lpstr>Reading</vt:lpstr>
      <vt:lpstr>Equipment</vt:lpstr>
      <vt:lpstr>Topic</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5 2018/2019 Parent Information</dc:title>
  <dc:creator>Duckworth</dc:creator>
  <cp:lastModifiedBy>Marc Duckworth</cp:lastModifiedBy>
  <cp:revision>50</cp:revision>
  <dcterms:created xsi:type="dcterms:W3CDTF">2018-09-09T20:36:08Z</dcterms:created>
  <dcterms:modified xsi:type="dcterms:W3CDTF">2025-09-15T20:22:38Z</dcterms:modified>
</cp:coreProperties>
</file>