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0" r:id="rId13"/>
    <p:sldId id="267" r:id="rId14"/>
    <p:sldId id="268" r:id="rId15"/>
    <p:sldId id="269"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2A1BF58-B0AC-4BA2-8B3D-BF6E8210643A}"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404983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A1BF58-B0AC-4BA2-8B3D-BF6E8210643A}"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2361189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A1BF58-B0AC-4BA2-8B3D-BF6E8210643A}"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4082040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2A1BF58-B0AC-4BA2-8B3D-BF6E8210643A}"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3514252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2A1BF58-B0AC-4BA2-8B3D-BF6E8210643A}" type="datetimeFigureOut">
              <a:rPr lang="en-GB" smtClean="0"/>
              <a:t>19/01/2026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189719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2A1BF58-B0AC-4BA2-8B3D-BF6E8210643A}" type="datetimeFigureOut">
              <a:rPr lang="en-GB" smtClean="0"/>
              <a:t>19/01/2026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3138790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A1BF58-B0AC-4BA2-8B3D-BF6E8210643A}" type="datetimeFigureOut">
              <a:rPr lang="en-GB" smtClean="0"/>
              <a:t>19/01/2026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3705745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A1BF58-B0AC-4BA2-8B3D-BF6E8210643A}"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3766146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2A1BF58-B0AC-4BA2-8B3D-BF6E8210643A}" type="datetimeFigureOut">
              <a:rPr lang="en-GB" smtClean="0"/>
              <a:t>19/01/2026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689977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A1BF58-B0AC-4BA2-8B3D-BF6E8210643A}"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2527904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2A1BF58-B0AC-4BA2-8B3D-BF6E8210643A}" type="datetimeFigureOut">
              <a:rPr lang="en-GB" smtClean="0"/>
              <a:t>19/01/2026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84FF7-61D9-4257-8634-82CF272532C9}" type="slidenum">
              <a:rPr lang="en-GB" smtClean="0"/>
              <a:t>‹#›</a:t>
            </a:fld>
            <a:endParaRPr lang="en-GB"/>
          </a:p>
        </p:txBody>
      </p:sp>
    </p:spTree>
    <p:extLst>
      <p:ext uri="{BB962C8B-B14F-4D97-AF65-F5344CB8AC3E}">
        <p14:creationId xmlns:p14="http://schemas.microsoft.com/office/powerpoint/2010/main" val="3807085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A1BF58-B0AC-4BA2-8B3D-BF6E8210643A}" type="datetimeFigureOut">
              <a:rPr lang="en-GB" smtClean="0"/>
              <a:t>19/01/2026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184FF7-61D9-4257-8634-82CF272532C9}" type="slidenum">
              <a:rPr lang="en-GB" smtClean="0"/>
              <a:t>‹#›</a:t>
            </a:fld>
            <a:endParaRPr lang="en-GB"/>
          </a:p>
        </p:txBody>
      </p:sp>
    </p:spTree>
    <p:extLst>
      <p:ext uri="{BB962C8B-B14F-4D97-AF65-F5344CB8AC3E}">
        <p14:creationId xmlns:p14="http://schemas.microsoft.com/office/powerpoint/2010/main" val="1642286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523999" y="544694"/>
            <a:ext cx="9788435" cy="6169615"/>
          </a:xfrm>
          <a:prstGeom prst="rect">
            <a:avLst/>
          </a:prstGeom>
        </p:spPr>
      </p:pic>
      <p:pic>
        <p:nvPicPr>
          <p:cNvPr id="5" name="Picture 4"/>
          <p:cNvPicPr>
            <a:picLocks noChangeAspect="1"/>
          </p:cNvPicPr>
          <p:nvPr/>
        </p:nvPicPr>
        <p:blipFill>
          <a:blip r:embed="rId3"/>
          <a:stretch>
            <a:fillRect/>
          </a:stretch>
        </p:blipFill>
        <p:spPr>
          <a:xfrm>
            <a:off x="6223771" y="1561442"/>
            <a:ext cx="2705445" cy="1168174"/>
          </a:xfrm>
          <a:prstGeom prst="rect">
            <a:avLst/>
          </a:prstGeom>
        </p:spPr>
      </p:pic>
    </p:spTree>
    <p:extLst>
      <p:ext uri="{BB962C8B-B14F-4D97-AF65-F5344CB8AC3E}">
        <p14:creationId xmlns:p14="http://schemas.microsoft.com/office/powerpoint/2010/main" val="22097796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6987" y="-13063"/>
            <a:ext cx="10515600" cy="1325563"/>
          </a:xfrm>
        </p:spPr>
        <p:txBody>
          <a:bodyPr/>
          <a:lstStyle/>
          <a:p>
            <a:r>
              <a:rPr lang="en-GB" b="1" dirty="0" smtClean="0"/>
              <a:t>When are the SATs? </a:t>
            </a:r>
            <a:endParaRPr lang="en-GB" b="1" dirty="0"/>
          </a:p>
        </p:txBody>
      </p:sp>
      <p:sp>
        <p:nvSpPr>
          <p:cNvPr id="3" name="Content Placeholder 2"/>
          <p:cNvSpPr>
            <a:spLocks noGrp="1"/>
          </p:cNvSpPr>
          <p:nvPr>
            <p:ph idx="1"/>
          </p:nvPr>
        </p:nvSpPr>
        <p:spPr>
          <a:xfrm>
            <a:off x="1" y="1489166"/>
            <a:ext cx="11353800" cy="5368834"/>
          </a:xfrm>
        </p:spPr>
        <p:txBody>
          <a:bodyPr>
            <a:normAutofit fontScale="40000" lnSpcReduction="20000"/>
          </a:bodyPr>
          <a:lstStyle/>
          <a:p>
            <a:pPr lvl="0" fontAlgn="base">
              <a:lnSpc>
                <a:spcPct val="120000"/>
              </a:lnSpc>
            </a:pPr>
            <a:r>
              <a:rPr lang="en-GB" sz="6000" dirty="0" smtClean="0"/>
              <a:t>The </a:t>
            </a:r>
            <a:r>
              <a:rPr lang="en-GB" sz="6000" dirty="0"/>
              <a:t>SATs take place over four days, starting on Monday </a:t>
            </a:r>
            <a:r>
              <a:rPr lang="en-GB" sz="6000" dirty="0" smtClean="0"/>
              <a:t>11</a:t>
            </a:r>
            <a:r>
              <a:rPr lang="en-GB" sz="6000" baseline="30000" dirty="0" smtClean="0"/>
              <a:t>th</a:t>
            </a:r>
            <a:r>
              <a:rPr lang="en-GB" sz="6000" dirty="0" smtClean="0"/>
              <a:t> May </a:t>
            </a:r>
            <a:r>
              <a:rPr lang="en-GB" sz="6000" dirty="0"/>
              <a:t>ending </a:t>
            </a:r>
            <a:r>
              <a:rPr lang="en-GB" sz="6000" dirty="0" smtClean="0"/>
              <a:t>on  </a:t>
            </a:r>
            <a:r>
              <a:rPr lang="en-GB" sz="6000" dirty="0"/>
              <a:t>Thursday </a:t>
            </a:r>
            <a:r>
              <a:rPr lang="en-GB" sz="6000" dirty="0" smtClean="0"/>
              <a:t>14</a:t>
            </a:r>
            <a:r>
              <a:rPr lang="en-GB" sz="6000" baseline="30000" dirty="0" smtClean="0"/>
              <a:t>th</a:t>
            </a:r>
            <a:r>
              <a:rPr lang="en-GB" sz="6000" dirty="0" smtClean="0"/>
              <a:t> May</a:t>
            </a:r>
            <a:r>
              <a:rPr lang="en-GB" sz="6000" dirty="0"/>
              <a:t>.</a:t>
            </a:r>
          </a:p>
          <a:p>
            <a:pPr lvl="0" fontAlgn="base">
              <a:lnSpc>
                <a:spcPct val="120000"/>
              </a:lnSpc>
            </a:pPr>
            <a:r>
              <a:rPr lang="en-GB" sz="6000" dirty="0"/>
              <a:t>The SATs papers consist of:</a:t>
            </a:r>
          </a:p>
          <a:p>
            <a:pPr>
              <a:lnSpc>
                <a:spcPct val="120000"/>
              </a:lnSpc>
            </a:pPr>
            <a:r>
              <a:rPr lang="en-GB" sz="6000" b="1" dirty="0" smtClean="0">
                <a:solidFill>
                  <a:srgbClr val="002060"/>
                </a:solidFill>
              </a:rPr>
              <a:t>Grammar</a:t>
            </a:r>
            <a:r>
              <a:rPr lang="en-GB" sz="6000" b="1" dirty="0">
                <a:solidFill>
                  <a:srgbClr val="002060"/>
                </a:solidFill>
              </a:rPr>
              <a:t>, punctuation and spelling (paper 1: GPS) – Monday </a:t>
            </a:r>
            <a:r>
              <a:rPr lang="en-GB" sz="6000" b="1" dirty="0" smtClean="0">
                <a:solidFill>
                  <a:srgbClr val="002060"/>
                </a:solidFill>
              </a:rPr>
              <a:t>11</a:t>
            </a:r>
            <a:r>
              <a:rPr lang="en-GB" sz="6000" b="1" baseline="30000" dirty="0" smtClean="0">
                <a:solidFill>
                  <a:srgbClr val="002060"/>
                </a:solidFill>
              </a:rPr>
              <a:t>th</a:t>
            </a:r>
            <a:r>
              <a:rPr lang="en-GB" sz="6000" b="1" dirty="0" smtClean="0">
                <a:solidFill>
                  <a:srgbClr val="002060"/>
                </a:solidFill>
              </a:rPr>
              <a:t> May</a:t>
            </a:r>
            <a:endParaRPr lang="en-GB" sz="6000" b="1" dirty="0">
              <a:solidFill>
                <a:srgbClr val="002060"/>
              </a:solidFill>
            </a:endParaRPr>
          </a:p>
          <a:p>
            <a:pPr>
              <a:lnSpc>
                <a:spcPct val="120000"/>
              </a:lnSpc>
            </a:pPr>
            <a:r>
              <a:rPr lang="en-GB" sz="6000" b="1" dirty="0">
                <a:solidFill>
                  <a:srgbClr val="002060"/>
                </a:solidFill>
              </a:rPr>
              <a:t>○ Grammar, punctuation and spelling (paper 2: Spelling) – Monday </a:t>
            </a:r>
            <a:r>
              <a:rPr lang="en-GB" sz="6000" b="1" dirty="0" smtClean="0">
                <a:solidFill>
                  <a:srgbClr val="002060"/>
                </a:solidFill>
              </a:rPr>
              <a:t>11</a:t>
            </a:r>
            <a:r>
              <a:rPr lang="en-GB" sz="6000" b="1" baseline="30000" dirty="0" smtClean="0">
                <a:solidFill>
                  <a:srgbClr val="002060"/>
                </a:solidFill>
              </a:rPr>
              <a:t>th</a:t>
            </a:r>
            <a:r>
              <a:rPr lang="en-GB" sz="6000" b="1" dirty="0" smtClean="0">
                <a:solidFill>
                  <a:srgbClr val="002060"/>
                </a:solidFill>
              </a:rPr>
              <a:t> May</a:t>
            </a:r>
            <a:endParaRPr lang="en-GB" sz="6000" b="1" dirty="0">
              <a:solidFill>
                <a:srgbClr val="002060"/>
              </a:solidFill>
            </a:endParaRPr>
          </a:p>
          <a:p>
            <a:pPr>
              <a:lnSpc>
                <a:spcPct val="120000"/>
              </a:lnSpc>
            </a:pPr>
            <a:r>
              <a:rPr lang="en-GB" sz="6000" b="1" dirty="0">
                <a:solidFill>
                  <a:srgbClr val="002060"/>
                </a:solidFill>
              </a:rPr>
              <a:t>○ Reading – Tuesday </a:t>
            </a:r>
            <a:r>
              <a:rPr lang="en-GB" sz="6000" b="1" dirty="0" smtClean="0">
                <a:solidFill>
                  <a:srgbClr val="002060"/>
                </a:solidFill>
              </a:rPr>
              <a:t>12</a:t>
            </a:r>
            <a:r>
              <a:rPr lang="en-GB" sz="6000" b="1" baseline="30000" dirty="0" smtClean="0">
                <a:solidFill>
                  <a:srgbClr val="002060"/>
                </a:solidFill>
              </a:rPr>
              <a:t>th </a:t>
            </a:r>
            <a:r>
              <a:rPr lang="en-GB" sz="6000" b="1" dirty="0">
                <a:solidFill>
                  <a:srgbClr val="002060"/>
                </a:solidFill>
              </a:rPr>
              <a:t>May</a:t>
            </a:r>
          </a:p>
          <a:p>
            <a:pPr>
              <a:lnSpc>
                <a:spcPct val="120000"/>
              </a:lnSpc>
            </a:pPr>
            <a:r>
              <a:rPr lang="en-GB" sz="6000" b="1" dirty="0">
                <a:solidFill>
                  <a:srgbClr val="002060"/>
                </a:solidFill>
              </a:rPr>
              <a:t>○ Maths (paper 1: Arithmetic) – Wednesday </a:t>
            </a:r>
            <a:r>
              <a:rPr lang="en-GB" sz="6000" b="1" dirty="0" smtClean="0">
                <a:solidFill>
                  <a:srgbClr val="002060"/>
                </a:solidFill>
              </a:rPr>
              <a:t>13</a:t>
            </a:r>
            <a:r>
              <a:rPr lang="en-GB" sz="6000" b="1" baseline="30000" dirty="0" smtClean="0">
                <a:solidFill>
                  <a:srgbClr val="002060"/>
                </a:solidFill>
              </a:rPr>
              <a:t>th </a:t>
            </a:r>
            <a:r>
              <a:rPr lang="en-GB" sz="6000" b="1" dirty="0">
                <a:solidFill>
                  <a:srgbClr val="002060"/>
                </a:solidFill>
              </a:rPr>
              <a:t>May </a:t>
            </a:r>
          </a:p>
          <a:p>
            <a:pPr>
              <a:lnSpc>
                <a:spcPct val="120000"/>
              </a:lnSpc>
            </a:pPr>
            <a:r>
              <a:rPr lang="en-GB" sz="6000" b="1" dirty="0">
                <a:solidFill>
                  <a:srgbClr val="002060"/>
                </a:solidFill>
              </a:rPr>
              <a:t>○ Maths (paper 2: Reasoning) – Wednesday </a:t>
            </a:r>
            <a:r>
              <a:rPr lang="en-GB" sz="6000" b="1" dirty="0" smtClean="0">
                <a:solidFill>
                  <a:srgbClr val="002060"/>
                </a:solidFill>
              </a:rPr>
              <a:t>13</a:t>
            </a:r>
            <a:r>
              <a:rPr lang="en-GB" sz="6000" b="1" baseline="30000" dirty="0" smtClean="0">
                <a:solidFill>
                  <a:srgbClr val="002060"/>
                </a:solidFill>
              </a:rPr>
              <a:t>th </a:t>
            </a:r>
            <a:r>
              <a:rPr lang="en-GB" sz="6000" b="1" dirty="0">
                <a:solidFill>
                  <a:srgbClr val="002060"/>
                </a:solidFill>
              </a:rPr>
              <a:t>May </a:t>
            </a:r>
          </a:p>
          <a:p>
            <a:pPr>
              <a:lnSpc>
                <a:spcPct val="120000"/>
              </a:lnSpc>
            </a:pPr>
            <a:r>
              <a:rPr lang="en-GB" sz="6000" b="1" dirty="0">
                <a:solidFill>
                  <a:srgbClr val="002060"/>
                </a:solidFill>
              </a:rPr>
              <a:t>○ Maths (paper 3: Reasoning) – Thursday </a:t>
            </a:r>
            <a:r>
              <a:rPr lang="en-GB" sz="6000" b="1" dirty="0" smtClean="0">
                <a:solidFill>
                  <a:srgbClr val="002060"/>
                </a:solidFill>
              </a:rPr>
              <a:t>14</a:t>
            </a:r>
            <a:r>
              <a:rPr lang="en-GB" sz="6000" b="1" baseline="30000" dirty="0" smtClean="0">
                <a:solidFill>
                  <a:srgbClr val="002060"/>
                </a:solidFill>
              </a:rPr>
              <a:t>th </a:t>
            </a:r>
            <a:r>
              <a:rPr lang="en-GB" sz="6000" b="1" dirty="0">
                <a:solidFill>
                  <a:srgbClr val="002060"/>
                </a:solidFill>
              </a:rPr>
              <a:t>May</a:t>
            </a:r>
          </a:p>
          <a:p>
            <a:pPr lvl="0" fontAlgn="base">
              <a:lnSpc>
                <a:spcPct val="120000"/>
              </a:lnSpc>
            </a:pPr>
            <a:r>
              <a:rPr lang="en-GB" sz="6000" dirty="0"/>
              <a:t>Writing is assessed using evidence collected throughout Year 6. There is no Year 6 SATs writing test. </a:t>
            </a:r>
          </a:p>
          <a:p>
            <a:endParaRPr lang="en-GB" dirty="0"/>
          </a:p>
        </p:txBody>
      </p:sp>
    </p:spTree>
    <p:extLst>
      <p:ext uri="{BB962C8B-B14F-4D97-AF65-F5344CB8AC3E}">
        <p14:creationId xmlns:p14="http://schemas.microsoft.com/office/powerpoint/2010/main" val="10105455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8646" y="195308"/>
            <a:ext cx="10515600" cy="1325563"/>
          </a:xfrm>
        </p:spPr>
        <p:txBody>
          <a:bodyPr/>
          <a:lstStyle/>
          <a:p>
            <a:r>
              <a:rPr lang="en-GB" b="1" dirty="0"/>
              <a:t>When and how the SATs are completed</a:t>
            </a:r>
            <a:br>
              <a:rPr lang="en-GB" b="1" dirty="0"/>
            </a:br>
            <a:endParaRPr lang="en-GB" dirty="0"/>
          </a:p>
        </p:txBody>
      </p:sp>
      <p:sp>
        <p:nvSpPr>
          <p:cNvPr id="3" name="Content Placeholder 2"/>
          <p:cNvSpPr>
            <a:spLocks noGrp="1"/>
          </p:cNvSpPr>
          <p:nvPr>
            <p:ph idx="1"/>
          </p:nvPr>
        </p:nvSpPr>
        <p:spPr>
          <a:xfrm>
            <a:off x="235131" y="1201783"/>
            <a:ext cx="11808823" cy="5525588"/>
          </a:xfrm>
        </p:spPr>
        <p:txBody>
          <a:bodyPr>
            <a:normAutofit fontScale="92500" lnSpcReduction="20000"/>
          </a:bodyPr>
          <a:lstStyle/>
          <a:p>
            <a:pPr lvl="0" fontAlgn="base">
              <a:lnSpc>
                <a:spcPct val="120000"/>
              </a:lnSpc>
            </a:pPr>
            <a:r>
              <a:rPr lang="en-GB" dirty="0"/>
              <a:t>The tests take place during normal school hours, under exam conditions. </a:t>
            </a:r>
          </a:p>
          <a:p>
            <a:pPr lvl="0" fontAlgn="base">
              <a:lnSpc>
                <a:spcPct val="120000"/>
              </a:lnSpc>
            </a:pPr>
            <a:r>
              <a:rPr lang="en-GB" dirty="0" smtClean="0"/>
              <a:t>After </a:t>
            </a:r>
            <a:r>
              <a:rPr lang="en-GB" dirty="0"/>
              <a:t>the tests are completed, the papers are sent away to be marked externally. </a:t>
            </a:r>
          </a:p>
          <a:p>
            <a:pPr lvl="0" fontAlgn="base">
              <a:lnSpc>
                <a:spcPct val="120000"/>
              </a:lnSpc>
            </a:pPr>
            <a:r>
              <a:rPr lang="en-GB" dirty="0"/>
              <a:t>The results are then sent to the school in July. </a:t>
            </a:r>
          </a:p>
          <a:p>
            <a:pPr lvl="0" fontAlgn="base">
              <a:lnSpc>
                <a:spcPct val="120000"/>
              </a:lnSpc>
            </a:pPr>
            <a:r>
              <a:rPr lang="en-GB" dirty="0"/>
              <a:t>Each test lasts no longer than 60 minutes: </a:t>
            </a:r>
          </a:p>
          <a:p>
            <a:pPr>
              <a:lnSpc>
                <a:spcPct val="120000"/>
              </a:lnSpc>
            </a:pPr>
            <a:r>
              <a:rPr lang="en-GB" b="1" dirty="0" smtClean="0">
                <a:solidFill>
                  <a:srgbClr val="002060"/>
                </a:solidFill>
              </a:rPr>
              <a:t>Spelling</a:t>
            </a:r>
            <a:r>
              <a:rPr lang="en-GB" b="1" dirty="0">
                <a:solidFill>
                  <a:srgbClr val="002060"/>
                </a:solidFill>
              </a:rPr>
              <a:t>, punctuation and grammar (paper 1: Grammar/ Punctuation) – 45 minutes</a:t>
            </a:r>
          </a:p>
          <a:p>
            <a:pPr>
              <a:lnSpc>
                <a:spcPct val="120000"/>
              </a:lnSpc>
            </a:pPr>
            <a:r>
              <a:rPr lang="en-GB" b="1" dirty="0" smtClean="0">
                <a:solidFill>
                  <a:srgbClr val="002060"/>
                </a:solidFill>
              </a:rPr>
              <a:t>Spelling</a:t>
            </a:r>
            <a:r>
              <a:rPr lang="en-GB" b="1" dirty="0">
                <a:solidFill>
                  <a:srgbClr val="002060"/>
                </a:solidFill>
              </a:rPr>
              <a:t>, punctuation and grammar (paper 2: Spelling) – 15 minutes</a:t>
            </a:r>
          </a:p>
          <a:p>
            <a:pPr>
              <a:lnSpc>
                <a:spcPct val="120000"/>
              </a:lnSpc>
            </a:pPr>
            <a:r>
              <a:rPr lang="en-GB" b="1" dirty="0" smtClean="0">
                <a:solidFill>
                  <a:srgbClr val="002060"/>
                </a:solidFill>
              </a:rPr>
              <a:t>Reading </a:t>
            </a:r>
            <a:r>
              <a:rPr lang="en-GB" b="1" dirty="0">
                <a:solidFill>
                  <a:srgbClr val="002060"/>
                </a:solidFill>
              </a:rPr>
              <a:t>– 60 minutes </a:t>
            </a:r>
          </a:p>
          <a:p>
            <a:pPr>
              <a:lnSpc>
                <a:spcPct val="120000"/>
              </a:lnSpc>
            </a:pPr>
            <a:r>
              <a:rPr lang="en-GB" b="1" dirty="0" smtClean="0">
                <a:solidFill>
                  <a:srgbClr val="002060"/>
                </a:solidFill>
              </a:rPr>
              <a:t>Maths </a:t>
            </a:r>
            <a:r>
              <a:rPr lang="en-GB" b="1" dirty="0">
                <a:solidFill>
                  <a:srgbClr val="002060"/>
                </a:solidFill>
              </a:rPr>
              <a:t>(paper 1: Arithmetic) – 30 minutes</a:t>
            </a:r>
          </a:p>
          <a:p>
            <a:pPr>
              <a:lnSpc>
                <a:spcPct val="120000"/>
              </a:lnSpc>
            </a:pPr>
            <a:r>
              <a:rPr lang="en-GB" b="1" dirty="0" smtClean="0">
                <a:solidFill>
                  <a:srgbClr val="002060"/>
                </a:solidFill>
              </a:rPr>
              <a:t>Maths </a:t>
            </a:r>
            <a:r>
              <a:rPr lang="en-GB" b="1" dirty="0">
                <a:solidFill>
                  <a:srgbClr val="002060"/>
                </a:solidFill>
              </a:rPr>
              <a:t>(paper 2: Reasoning) – 40 minutes</a:t>
            </a:r>
          </a:p>
          <a:p>
            <a:pPr>
              <a:lnSpc>
                <a:spcPct val="120000"/>
              </a:lnSpc>
            </a:pPr>
            <a:r>
              <a:rPr lang="en-GB" b="1" dirty="0" smtClean="0">
                <a:solidFill>
                  <a:srgbClr val="002060"/>
                </a:solidFill>
              </a:rPr>
              <a:t>Maths </a:t>
            </a:r>
            <a:r>
              <a:rPr lang="en-GB" b="1" dirty="0">
                <a:solidFill>
                  <a:srgbClr val="002060"/>
                </a:solidFill>
              </a:rPr>
              <a:t>(paper 3: Reasoning) – 40 minutes</a:t>
            </a:r>
          </a:p>
          <a:p>
            <a:endParaRPr lang="en-GB" dirty="0"/>
          </a:p>
        </p:txBody>
      </p:sp>
    </p:spTree>
    <p:extLst>
      <p:ext uri="{BB962C8B-B14F-4D97-AF65-F5344CB8AC3E}">
        <p14:creationId xmlns:p14="http://schemas.microsoft.com/office/powerpoint/2010/main" val="4441226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Specific arrangements for SATs</a:t>
            </a:r>
            <a:br>
              <a:rPr lang="en-GB" b="1" dirty="0" smtClean="0"/>
            </a:br>
            <a:endParaRPr lang="en-GB" dirty="0"/>
          </a:p>
        </p:txBody>
      </p:sp>
      <p:sp>
        <p:nvSpPr>
          <p:cNvPr id="3" name="Content Placeholder 2"/>
          <p:cNvSpPr>
            <a:spLocks noGrp="1"/>
          </p:cNvSpPr>
          <p:nvPr>
            <p:ph idx="1"/>
          </p:nvPr>
        </p:nvSpPr>
        <p:spPr>
          <a:xfrm>
            <a:off x="274320" y="1162594"/>
            <a:ext cx="11079480" cy="5473337"/>
          </a:xfrm>
        </p:spPr>
        <p:txBody>
          <a:bodyPr>
            <a:normAutofit fontScale="85000" lnSpcReduction="20000"/>
          </a:bodyPr>
          <a:lstStyle/>
          <a:p>
            <a:pPr>
              <a:lnSpc>
                <a:spcPct val="120000"/>
              </a:lnSpc>
            </a:pPr>
            <a:r>
              <a:rPr lang="en-GB" dirty="0" smtClean="0"/>
              <a:t>Children </a:t>
            </a:r>
            <a:r>
              <a:rPr lang="en-GB" dirty="0"/>
              <a:t>with additional needs (who have similar support as part of day-to-day learning in school) may be allotted specific arrangements, including:</a:t>
            </a:r>
          </a:p>
          <a:p>
            <a:pPr lvl="0" fontAlgn="base">
              <a:lnSpc>
                <a:spcPct val="120000"/>
              </a:lnSpc>
            </a:pPr>
            <a:r>
              <a:rPr lang="en-GB" dirty="0"/>
              <a:t>Additional (extra) time;</a:t>
            </a:r>
          </a:p>
          <a:p>
            <a:pPr lvl="0" fontAlgn="base">
              <a:lnSpc>
                <a:spcPct val="120000"/>
              </a:lnSpc>
            </a:pPr>
            <a:r>
              <a:rPr lang="en-GB" dirty="0"/>
              <a:t>Tests being opened early to be modified;</a:t>
            </a:r>
          </a:p>
          <a:p>
            <a:pPr lvl="0" fontAlgn="base">
              <a:lnSpc>
                <a:spcPct val="120000"/>
              </a:lnSpc>
            </a:pPr>
            <a:r>
              <a:rPr lang="en-GB" dirty="0"/>
              <a:t>An adult to scribe (write) for them;</a:t>
            </a:r>
          </a:p>
          <a:p>
            <a:pPr lvl="0" fontAlgn="base">
              <a:lnSpc>
                <a:spcPct val="120000"/>
              </a:lnSpc>
            </a:pPr>
            <a:r>
              <a:rPr lang="en-GB" dirty="0"/>
              <a:t>Using word processors independently; </a:t>
            </a:r>
          </a:p>
          <a:p>
            <a:pPr lvl="0" fontAlgn="base">
              <a:lnSpc>
                <a:spcPct val="120000"/>
              </a:lnSpc>
            </a:pPr>
            <a:r>
              <a:rPr lang="en-GB" dirty="0"/>
              <a:t>An adult to read for </a:t>
            </a:r>
            <a:r>
              <a:rPr lang="en-GB" dirty="0" smtClean="0"/>
              <a:t>them;</a:t>
            </a:r>
            <a:endParaRPr lang="en-GB" dirty="0"/>
          </a:p>
          <a:p>
            <a:pPr lvl="0" fontAlgn="base">
              <a:lnSpc>
                <a:spcPct val="120000"/>
              </a:lnSpc>
            </a:pPr>
            <a:r>
              <a:rPr lang="en-GB" dirty="0"/>
              <a:t>The use of prompts or rest breaks;</a:t>
            </a:r>
          </a:p>
          <a:p>
            <a:pPr lvl="0" fontAlgn="base">
              <a:lnSpc>
                <a:spcPct val="120000"/>
              </a:lnSpc>
            </a:pPr>
            <a:r>
              <a:rPr lang="en-GB" dirty="0"/>
              <a:t>Arrangements for children who are ill or injured at the time of the tests. </a:t>
            </a:r>
          </a:p>
          <a:p>
            <a:pPr>
              <a:lnSpc>
                <a:spcPct val="120000"/>
              </a:lnSpc>
            </a:pPr>
            <a:r>
              <a:rPr lang="en-GB" dirty="0"/>
              <a:t>Pupils with an EHCP are automatically allowed up to 25% additional time (except for the spelling paper, which is not strictly timed). </a:t>
            </a:r>
          </a:p>
        </p:txBody>
      </p:sp>
    </p:spTree>
    <p:extLst>
      <p:ext uri="{BB962C8B-B14F-4D97-AF65-F5344CB8AC3E}">
        <p14:creationId xmlns:p14="http://schemas.microsoft.com/office/powerpoint/2010/main" val="33772043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45664"/>
          </a:xfrm>
        </p:spPr>
        <p:txBody>
          <a:bodyPr>
            <a:normAutofit fontScale="90000"/>
          </a:bodyPr>
          <a:lstStyle/>
          <a:p>
            <a:pPr algn="ctr"/>
            <a:r>
              <a:rPr lang="en-GB" b="1" dirty="0" smtClean="0"/>
              <a:t>The results</a:t>
            </a:r>
            <a:br>
              <a:rPr lang="en-GB" b="1" dirty="0" smtClean="0"/>
            </a:br>
            <a:endParaRPr lang="en-GB" dirty="0"/>
          </a:p>
        </p:txBody>
      </p:sp>
      <p:sp>
        <p:nvSpPr>
          <p:cNvPr id="3" name="Content Placeholder 2"/>
          <p:cNvSpPr>
            <a:spLocks noGrp="1"/>
          </p:cNvSpPr>
          <p:nvPr>
            <p:ph idx="1"/>
          </p:nvPr>
        </p:nvSpPr>
        <p:spPr>
          <a:xfrm>
            <a:off x="300445" y="1018903"/>
            <a:ext cx="11599817" cy="5577840"/>
          </a:xfrm>
        </p:spPr>
        <p:txBody>
          <a:bodyPr>
            <a:normAutofit fontScale="92500" lnSpcReduction="10000"/>
          </a:bodyPr>
          <a:lstStyle/>
          <a:p>
            <a:pPr>
              <a:lnSpc>
                <a:spcPct val="110000"/>
              </a:lnSpc>
            </a:pPr>
            <a:r>
              <a:rPr lang="en-GB" dirty="0" smtClean="0"/>
              <a:t>Tests </a:t>
            </a:r>
            <a:r>
              <a:rPr lang="en-GB" dirty="0"/>
              <a:t>are marked externally. Once marked, the tests will be given the following scores:</a:t>
            </a:r>
          </a:p>
          <a:p>
            <a:pPr lvl="0" fontAlgn="base">
              <a:lnSpc>
                <a:spcPct val="110000"/>
              </a:lnSpc>
            </a:pPr>
            <a:r>
              <a:rPr lang="en-GB" dirty="0"/>
              <a:t>A raw score (total number of marks achieved for each paper);</a:t>
            </a:r>
          </a:p>
          <a:p>
            <a:pPr lvl="0" fontAlgn="base">
              <a:lnSpc>
                <a:spcPct val="110000"/>
              </a:lnSpc>
            </a:pPr>
            <a:r>
              <a:rPr lang="en-GB" dirty="0"/>
              <a:t>A scaled score (see below);</a:t>
            </a:r>
          </a:p>
          <a:p>
            <a:pPr lvl="0" fontAlgn="base">
              <a:lnSpc>
                <a:spcPct val="110000"/>
              </a:lnSpc>
            </a:pPr>
            <a:r>
              <a:rPr lang="en-GB" dirty="0"/>
              <a:t>A judgement on if the National Standard has been met. </a:t>
            </a:r>
          </a:p>
          <a:p>
            <a:pPr>
              <a:lnSpc>
                <a:spcPct val="110000"/>
              </a:lnSpc>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a:lnSpc>
                <a:spcPct val="110000"/>
              </a:lnSpc>
            </a:pPr>
            <a:r>
              <a:rPr lang="en-GB" dirty="0"/>
              <a:t>Scaled scores range from 80 to 120. </a:t>
            </a:r>
          </a:p>
          <a:p>
            <a:pPr>
              <a:lnSpc>
                <a:spcPct val="110000"/>
              </a:lnSpc>
            </a:pPr>
            <a:r>
              <a:rPr lang="en-GB" dirty="0">
                <a:solidFill>
                  <a:srgbClr val="002060"/>
                </a:solidFill>
              </a:rPr>
              <a:t>A scaled score of 100 or more shows the pupil is meeting the National Standard. </a:t>
            </a:r>
          </a:p>
          <a:p>
            <a:endParaRPr lang="en-GB" dirty="0"/>
          </a:p>
        </p:txBody>
      </p:sp>
    </p:spTree>
    <p:extLst>
      <p:ext uri="{BB962C8B-B14F-4D97-AF65-F5344CB8AC3E}">
        <p14:creationId xmlns:p14="http://schemas.microsoft.com/office/powerpoint/2010/main" val="3305753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Grammar, Punctuation and Spelling</a:t>
            </a:r>
            <a:endParaRPr lang="en-GB" b="1" dirty="0"/>
          </a:p>
        </p:txBody>
      </p:sp>
      <p:sp>
        <p:nvSpPr>
          <p:cNvPr id="3" name="Content Placeholder 2"/>
          <p:cNvSpPr>
            <a:spLocks noGrp="1"/>
          </p:cNvSpPr>
          <p:nvPr>
            <p:ph idx="1"/>
          </p:nvPr>
        </p:nvSpPr>
        <p:spPr>
          <a:xfrm>
            <a:off x="300446" y="1825624"/>
            <a:ext cx="11053354" cy="4731929"/>
          </a:xfrm>
        </p:spPr>
        <p:txBody>
          <a:bodyPr/>
          <a:lstStyle/>
          <a:p>
            <a:r>
              <a:rPr lang="en-GB" dirty="0"/>
              <a:t>Grammar, Punctuation and Spelling: Monday </a:t>
            </a:r>
            <a:r>
              <a:rPr lang="en-GB" dirty="0" smtClean="0"/>
              <a:t>11</a:t>
            </a:r>
            <a:r>
              <a:rPr lang="en-GB" baseline="30000" dirty="0" smtClean="0"/>
              <a:t>th </a:t>
            </a:r>
            <a:r>
              <a:rPr lang="en-GB" dirty="0"/>
              <a:t>May Grammar, punctuation and spelling consists of two papers</a:t>
            </a:r>
            <a:r>
              <a:rPr lang="en-GB" dirty="0" smtClean="0"/>
              <a:t>.</a:t>
            </a:r>
          </a:p>
          <a:p>
            <a:endParaRPr lang="en-GB" dirty="0"/>
          </a:p>
          <a:p>
            <a:pPr lvl="0" fontAlgn="base"/>
            <a:r>
              <a:rPr lang="en-GB" dirty="0"/>
              <a:t>Paper 1 focuses on all three elements (grammar, punctuation and spelling or GPS). </a:t>
            </a:r>
            <a:r>
              <a:rPr lang="en-GB" dirty="0" smtClean="0"/>
              <a:t>The </a:t>
            </a:r>
            <a:r>
              <a:rPr lang="en-GB" dirty="0"/>
              <a:t>paper lasts for 45 minutes. </a:t>
            </a:r>
            <a:endParaRPr lang="en-GB" dirty="0" smtClean="0"/>
          </a:p>
          <a:p>
            <a:endParaRPr lang="en-GB" dirty="0"/>
          </a:p>
          <a:p>
            <a:pPr lvl="0" fontAlgn="base"/>
            <a:r>
              <a:rPr lang="en-GB" dirty="0"/>
              <a:t>Paper 2 consists of a spelling test only. It should take approximately 15 minutes, although this is not a set amount of time (pupils should be given as much time as they need to complete the test).</a:t>
            </a:r>
          </a:p>
          <a:p>
            <a:endParaRPr lang="en-GB" dirty="0"/>
          </a:p>
        </p:txBody>
      </p:sp>
    </p:spTree>
    <p:extLst>
      <p:ext uri="{BB962C8B-B14F-4D97-AF65-F5344CB8AC3E}">
        <p14:creationId xmlns:p14="http://schemas.microsoft.com/office/powerpoint/2010/main" val="30920021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Grammar, Punctuation and Spelling: Paper 1 (GPS)</a:t>
            </a:r>
            <a:br>
              <a:rPr lang="en-GB" b="1" dirty="0" smtClean="0"/>
            </a:br>
            <a:endParaRPr lang="en-GB" dirty="0"/>
          </a:p>
        </p:txBody>
      </p:sp>
      <p:sp>
        <p:nvSpPr>
          <p:cNvPr id="3" name="Content Placeholder 2"/>
          <p:cNvSpPr>
            <a:spLocks noGrp="1"/>
          </p:cNvSpPr>
          <p:nvPr>
            <p:ph idx="1"/>
          </p:nvPr>
        </p:nvSpPr>
        <p:spPr>
          <a:xfrm>
            <a:off x="195943" y="1162594"/>
            <a:ext cx="11821886" cy="5564777"/>
          </a:xfrm>
        </p:spPr>
        <p:txBody>
          <a:bodyPr>
            <a:normAutofit fontScale="85000" lnSpcReduction="20000"/>
          </a:bodyPr>
          <a:lstStyle/>
          <a:p>
            <a:pPr>
              <a:lnSpc>
                <a:spcPct val="120000"/>
              </a:lnSpc>
            </a:pPr>
            <a:r>
              <a:rPr lang="en-GB" dirty="0" smtClean="0"/>
              <a:t>The </a:t>
            </a:r>
            <a:r>
              <a:rPr lang="en-GB" dirty="0"/>
              <a:t>children will have been working hard with their class teacher on developing and securing their knowledge of the technical vocabulary needed in this test.</a:t>
            </a:r>
          </a:p>
          <a:p>
            <a:pPr>
              <a:lnSpc>
                <a:spcPct val="120000"/>
              </a:lnSpc>
            </a:pPr>
            <a:r>
              <a:rPr lang="en-GB" dirty="0"/>
              <a:t>This test focuses on:</a:t>
            </a:r>
          </a:p>
          <a:p>
            <a:pPr lvl="0" fontAlgn="base">
              <a:lnSpc>
                <a:spcPct val="120000"/>
              </a:lnSpc>
            </a:pPr>
            <a:r>
              <a:rPr lang="en-GB" dirty="0">
                <a:solidFill>
                  <a:srgbClr val="002060"/>
                </a:solidFill>
              </a:rPr>
              <a:t>Grammatical terms/ word classes;</a:t>
            </a:r>
          </a:p>
          <a:p>
            <a:pPr lvl="0" fontAlgn="base">
              <a:lnSpc>
                <a:spcPct val="120000"/>
              </a:lnSpc>
            </a:pPr>
            <a:r>
              <a:rPr lang="en-GB" dirty="0">
                <a:solidFill>
                  <a:srgbClr val="002060"/>
                </a:solidFill>
              </a:rPr>
              <a:t>Functions of sentences;</a:t>
            </a:r>
          </a:p>
          <a:p>
            <a:pPr lvl="0" fontAlgn="base">
              <a:lnSpc>
                <a:spcPct val="120000"/>
              </a:lnSpc>
            </a:pPr>
            <a:r>
              <a:rPr lang="en-GB" dirty="0">
                <a:solidFill>
                  <a:srgbClr val="002060"/>
                </a:solidFill>
              </a:rPr>
              <a:t>Combining words, phrases and clauses;</a:t>
            </a:r>
          </a:p>
          <a:p>
            <a:pPr lvl="0" fontAlgn="base">
              <a:lnSpc>
                <a:spcPct val="120000"/>
              </a:lnSpc>
            </a:pPr>
            <a:r>
              <a:rPr lang="en-GB" dirty="0">
                <a:solidFill>
                  <a:srgbClr val="002060"/>
                </a:solidFill>
              </a:rPr>
              <a:t>Verb forms, tenses and consistency;</a:t>
            </a:r>
          </a:p>
          <a:p>
            <a:pPr lvl="0" fontAlgn="base">
              <a:lnSpc>
                <a:spcPct val="120000"/>
              </a:lnSpc>
            </a:pPr>
            <a:r>
              <a:rPr lang="en-GB" dirty="0">
                <a:solidFill>
                  <a:srgbClr val="002060"/>
                </a:solidFill>
              </a:rPr>
              <a:t>Punctuation;</a:t>
            </a:r>
          </a:p>
          <a:p>
            <a:pPr lvl="0" fontAlgn="base">
              <a:lnSpc>
                <a:spcPct val="120000"/>
              </a:lnSpc>
            </a:pPr>
            <a:r>
              <a:rPr lang="en-GB" dirty="0">
                <a:solidFill>
                  <a:srgbClr val="002060"/>
                </a:solidFill>
              </a:rPr>
              <a:t>Vocabulary;</a:t>
            </a:r>
          </a:p>
          <a:p>
            <a:pPr lvl="0" fontAlgn="base">
              <a:lnSpc>
                <a:spcPct val="120000"/>
              </a:lnSpc>
            </a:pPr>
            <a:r>
              <a:rPr lang="en-GB" dirty="0">
                <a:solidFill>
                  <a:srgbClr val="002060"/>
                </a:solidFill>
              </a:rPr>
              <a:t>Standard English and formality.</a:t>
            </a:r>
          </a:p>
          <a:p>
            <a:pPr>
              <a:lnSpc>
                <a:spcPct val="120000"/>
              </a:lnSpc>
            </a:pPr>
            <a:r>
              <a:rPr lang="en-GB" dirty="0"/>
              <a:t>This test requires a range of answer </a:t>
            </a:r>
            <a:r>
              <a:rPr lang="en-GB" dirty="0" smtClean="0"/>
              <a:t>types, </a:t>
            </a:r>
            <a:r>
              <a:rPr lang="en-GB" dirty="0"/>
              <a:t>but does not require longer formal answers. </a:t>
            </a:r>
          </a:p>
          <a:p>
            <a:endParaRPr lang="en-GB" dirty="0"/>
          </a:p>
        </p:txBody>
      </p:sp>
    </p:spTree>
    <p:extLst>
      <p:ext uri="{BB962C8B-B14F-4D97-AF65-F5344CB8AC3E}">
        <p14:creationId xmlns:p14="http://schemas.microsoft.com/office/powerpoint/2010/main" val="12589819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503" y="129848"/>
            <a:ext cx="11821886" cy="1325563"/>
          </a:xfrm>
        </p:spPr>
        <p:txBody>
          <a:bodyPr>
            <a:normAutofit/>
          </a:bodyPr>
          <a:lstStyle/>
          <a:p>
            <a:r>
              <a:rPr lang="en-GB" sz="4300" b="1" dirty="0"/>
              <a:t>Grammar, Punctuation and Spelling: Paper </a:t>
            </a:r>
            <a:r>
              <a:rPr lang="en-GB" sz="4300" b="1" dirty="0" smtClean="0"/>
              <a:t>1 Example </a:t>
            </a:r>
            <a:endParaRPr lang="en-GB" sz="4300" b="1" dirty="0"/>
          </a:p>
        </p:txBody>
      </p:sp>
      <p:grpSp>
        <p:nvGrpSpPr>
          <p:cNvPr id="4" name="Group 3"/>
          <p:cNvGrpSpPr/>
          <p:nvPr/>
        </p:nvGrpSpPr>
        <p:grpSpPr>
          <a:xfrm>
            <a:off x="0" y="1358537"/>
            <a:ext cx="12057017" cy="5381897"/>
            <a:chOff x="0" y="0"/>
            <a:chExt cx="8695944" cy="3718560"/>
          </a:xfrm>
        </p:grpSpPr>
        <p:pic>
          <p:nvPicPr>
            <p:cNvPr id="5" name="Picture 4"/>
            <p:cNvPicPr/>
            <p:nvPr/>
          </p:nvPicPr>
          <p:blipFill>
            <a:blip r:embed="rId2"/>
            <a:stretch>
              <a:fillRect/>
            </a:stretch>
          </p:blipFill>
          <p:spPr>
            <a:xfrm>
              <a:off x="844296" y="2674620"/>
              <a:ext cx="4608576" cy="1043940"/>
            </a:xfrm>
            <a:prstGeom prst="rect">
              <a:avLst/>
            </a:prstGeom>
          </p:spPr>
        </p:pic>
        <p:pic>
          <p:nvPicPr>
            <p:cNvPr id="6" name="Picture 5"/>
            <p:cNvPicPr/>
            <p:nvPr/>
          </p:nvPicPr>
          <p:blipFill>
            <a:blip r:embed="rId2"/>
            <a:stretch>
              <a:fillRect/>
            </a:stretch>
          </p:blipFill>
          <p:spPr>
            <a:xfrm>
              <a:off x="844296" y="2674620"/>
              <a:ext cx="4608576" cy="1043940"/>
            </a:xfrm>
            <a:prstGeom prst="rect">
              <a:avLst/>
            </a:prstGeom>
          </p:spPr>
        </p:pic>
        <p:pic>
          <p:nvPicPr>
            <p:cNvPr id="7" name="Picture 6"/>
            <p:cNvPicPr/>
            <p:nvPr/>
          </p:nvPicPr>
          <p:blipFill>
            <a:blip r:embed="rId3"/>
            <a:stretch>
              <a:fillRect/>
            </a:stretch>
          </p:blipFill>
          <p:spPr>
            <a:xfrm>
              <a:off x="0" y="0"/>
              <a:ext cx="4212336" cy="1705356"/>
            </a:xfrm>
            <a:prstGeom prst="rect">
              <a:avLst/>
            </a:prstGeom>
          </p:spPr>
        </p:pic>
        <p:pic>
          <p:nvPicPr>
            <p:cNvPr id="8" name="Picture 7"/>
            <p:cNvPicPr/>
            <p:nvPr/>
          </p:nvPicPr>
          <p:blipFill>
            <a:blip r:embed="rId3"/>
            <a:stretch>
              <a:fillRect/>
            </a:stretch>
          </p:blipFill>
          <p:spPr>
            <a:xfrm>
              <a:off x="0" y="0"/>
              <a:ext cx="4212336" cy="1705356"/>
            </a:xfrm>
            <a:prstGeom prst="rect">
              <a:avLst/>
            </a:prstGeom>
          </p:spPr>
        </p:pic>
        <p:pic>
          <p:nvPicPr>
            <p:cNvPr id="9" name="Picture 8"/>
            <p:cNvPicPr/>
            <p:nvPr/>
          </p:nvPicPr>
          <p:blipFill>
            <a:blip r:embed="rId4"/>
            <a:stretch>
              <a:fillRect/>
            </a:stretch>
          </p:blipFill>
          <p:spPr>
            <a:xfrm>
              <a:off x="3863340" y="1638300"/>
              <a:ext cx="4832604" cy="873252"/>
            </a:xfrm>
            <a:prstGeom prst="rect">
              <a:avLst/>
            </a:prstGeom>
          </p:spPr>
        </p:pic>
        <p:pic>
          <p:nvPicPr>
            <p:cNvPr id="10" name="Picture 9"/>
            <p:cNvPicPr/>
            <p:nvPr/>
          </p:nvPicPr>
          <p:blipFill>
            <a:blip r:embed="rId4"/>
            <a:stretch>
              <a:fillRect/>
            </a:stretch>
          </p:blipFill>
          <p:spPr>
            <a:xfrm>
              <a:off x="3863340" y="1638300"/>
              <a:ext cx="4832604" cy="873252"/>
            </a:xfrm>
            <a:prstGeom prst="rect">
              <a:avLst/>
            </a:prstGeom>
          </p:spPr>
        </p:pic>
        <p:sp>
          <p:nvSpPr>
            <p:cNvPr id="11" name="Rectangle 10"/>
            <p:cNvSpPr/>
            <p:nvPr/>
          </p:nvSpPr>
          <p:spPr>
            <a:xfrm>
              <a:off x="2939751" y="557660"/>
              <a:ext cx="159113" cy="199029"/>
            </a:xfrm>
            <a:prstGeom prst="rect">
              <a:avLst/>
            </a:prstGeom>
            <a:ln>
              <a:noFill/>
            </a:ln>
          </p:spPr>
          <p:txBody>
            <a:bodyPr vert="horz" lIns="0" tIns="0" rIns="0" bIns="0" rtlCol="0">
              <a:noAutofit/>
            </a:bodyPr>
            <a:lstStyle/>
            <a:p>
              <a:pPr marL="213360" indent="-6350">
                <a:lnSpc>
                  <a:spcPct val="107000"/>
                </a:lnSpc>
                <a:spcAft>
                  <a:spcPts val="800"/>
                </a:spcAft>
              </a:pPr>
              <a:r>
                <a:rPr lang="en-GB" sz="1200">
                  <a:solidFill>
                    <a:srgbClr val="000000"/>
                  </a:solidFill>
                  <a:effectLst/>
                  <a:latin typeface="Times New Roman" panose="02020603050405020304" pitchFamily="18" charset="0"/>
                  <a:ea typeface="Times New Roman" panose="02020603050405020304" pitchFamily="18" charset="0"/>
                </a:rPr>
                <a:t></a:t>
              </a:r>
              <a:endParaRPr lang="en-GB" sz="1600">
                <a:solidFill>
                  <a:srgbClr val="000000"/>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6063924" y="2232948"/>
              <a:ext cx="393829" cy="190518"/>
            </a:xfrm>
            <a:prstGeom prst="rect">
              <a:avLst/>
            </a:prstGeom>
            <a:ln>
              <a:noFill/>
            </a:ln>
          </p:spPr>
          <p:txBody>
            <a:bodyPr vert="horz" lIns="0" tIns="0" rIns="0" bIns="0" rtlCol="0">
              <a:noAutofit/>
            </a:bodyPr>
            <a:lstStyle/>
            <a:p>
              <a:pPr marL="213360" indent="-6350">
                <a:lnSpc>
                  <a:spcPct val="107000"/>
                </a:lnSpc>
                <a:spcAft>
                  <a:spcPts val="800"/>
                </a:spcAft>
              </a:pPr>
              <a:r>
                <a:rPr lang="en-GB" sz="1200" spc="5">
                  <a:solidFill>
                    <a:srgbClr val="000000"/>
                  </a:solidFill>
                  <a:effectLst/>
                  <a:latin typeface="Times New Roman" panose="02020603050405020304" pitchFamily="18" charset="0"/>
                  <a:ea typeface="Times New Roman" panose="02020603050405020304" pitchFamily="18" charset="0"/>
                </a:rPr>
                <a:t>over</a:t>
              </a:r>
              <a:endParaRPr lang="en-GB" sz="1600">
                <a:solidFill>
                  <a:srgbClr val="000000"/>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1331965" y="3432361"/>
              <a:ext cx="4403878" cy="190518"/>
            </a:xfrm>
            <a:prstGeom prst="rect">
              <a:avLst/>
            </a:prstGeom>
            <a:ln>
              <a:noFill/>
            </a:ln>
          </p:spPr>
          <p:txBody>
            <a:bodyPr vert="horz" lIns="0" tIns="0" rIns="0" bIns="0" rtlCol="0">
              <a:noAutofit/>
            </a:bodyPr>
            <a:lstStyle/>
            <a:p>
              <a:pPr marL="213360" indent="-6350">
                <a:lnSpc>
                  <a:spcPct val="107000"/>
                </a:lnSpc>
                <a:spcAft>
                  <a:spcPts val="800"/>
                </a:spcAft>
              </a:pPr>
              <a:r>
                <a:rPr lang="en-GB" sz="1200">
                  <a:solidFill>
                    <a:srgbClr val="000000"/>
                  </a:solidFill>
                  <a:effectLst/>
                  <a:latin typeface="Times New Roman" panose="02020603050405020304" pitchFamily="18" charset="0"/>
                  <a:ea typeface="Times New Roman" panose="02020603050405020304" pitchFamily="18" charset="0"/>
                </a:rPr>
                <a:t>e.g.</a:t>
              </a:r>
              <a:r>
                <a:rPr lang="en-GB" sz="1200" spc="40">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We</a:t>
              </a:r>
              <a:r>
                <a:rPr lang="en-GB" sz="1200" spc="-5">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were</a:t>
              </a:r>
              <a:r>
                <a:rPr lang="en-GB" sz="1200" spc="40">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disturbed</a:t>
              </a:r>
              <a:r>
                <a:rPr lang="en-GB" sz="1200" spc="-5">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by</a:t>
              </a:r>
              <a:r>
                <a:rPr lang="en-GB" sz="1200" spc="35">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the</a:t>
              </a:r>
              <a:r>
                <a:rPr lang="en-GB" sz="1200" spc="15">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noise</a:t>
              </a:r>
              <a:r>
                <a:rPr lang="en-GB" sz="1200" spc="15">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of</a:t>
              </a:r>
              <a:r>
                <a:rPr lang="en-GB" sz="1200" spc="30">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the</a:t>
              </a:r>
              <a:r>
                <a:rPr lang="en-GB" sz="1200" spc="30">
                  <a:solidFill>
                    <a:srgbClr val="000000"/>
                  </a:solidFill>
                  <a:effectLst/>
                  <a:latin typeface="Times New Roman" panose="02020603050405020304" pitchFamily="18" charset="0"/>
                  <a:ea typeface="Times New Roman" panose="02020603050405020304" pitchFamily="18" charset="0"/>
                </a:rPr>
                <a:t> </a:t>
              </a:r>
              <a:r>
                <a:rPr lang="en-GB" sz="1200">
                  <a:solidFill>
                    <a:srgbClr val="000000"/>
                  </a:solidFill>
                  <a:effectLst/>
                  <a:latin typeface="Times New Roman" panose="02020603050405020304" pitchFamily="18" charset="0"/>
                  <a:ea typeface="Times New Roman" panose="02020603050405020304" pitchFamily="18" charset="0"/>
                </a:rPr>
                <a:t>traffic.</a:t>
              </a:r>
              <a:endParaRPr lang="en-GB" sz="1600">
                <a:solidFill>
                  <a:srgbClr val="000000"/>
                </a:solidFill>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20526978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577" y="365125"/>
            <a:ext cx="10818223" cy="1325563"/>
          </a:xfrm>
        </p:spPr>
        <p:txBody>
          <a:bodyPr/>
          <a:lstStyle/>
          <a:p>
            <a:r>
              <a:rPr lang="en-GB" b="1" dirty="0"/>
              <a:t>Grammar, Punctuation and Spelling: Paper 2 (spelling) </a:t>
            </a:r>
          </a:p>
        </p:txBody>
      </p:sp>
      <p:sp>
        <p:nvSpPr>
          <p:cNvPr id="3" name="Content Placeholder 2"/>
          <p:cNvSpPr>
            <a:spLocks noGrp="1"/>
          </p:cNvSpPr>
          <p:nvPr>
            <p:ph idx="1"/>
          </p:nvPr>
        </p:nvSpPr>
        <p:spPr>
          <a:xfrm>
            <a:off x="326571" y="1825625"/>
            <a:ext cx="11027229" cy="4351338"/>
          </a:xfrm>
        </p:spPr>
        <p:txBody>
          <a:bodyPr/>
          <a:lstStyle/>
          <a:p>
            <a:r>
              <a:rPr lang="en-GB" dirty="0"/>
              <a:t>Paper 2 is a shorter paper that focuses solely on spellings. </a:t>
            </a:r>
          </a:p>
          <a:p>
            <a:r>
              <a:rPr lang="en-GB" dirty="0"/>
              <a:t>Example questions:  </a:t>
            </a:r>
          </a:p>
          <a:p>
            <a:endParaRPr lang="en-GB" dirty="0"/>
          </a:p>
        </p:txBody>
      </p:sp>
      <p:grpSp>
        <p:nvGrpSpPr>
          <p:cNvPr id="4" name="Group 3"/>
          <p:cNvGrpSpPr/>
          <p:nvPr/>
        </p:nvGrpSpPr>
        <p:grpSpPr>
          <a:xfrm>
            <a:off x="326572" y="2950573"/>
            <a:ext cx="10711542" cy="3685358"/>
            <a:chOff x="0" y="0"/>
            <a:chExt cx="7872985" cy="2628900"/>
          </a:xfrm>
        </p:grpSpPr>
        <p:pic>
          <p:nvPicPr>
            <p:cNvPr id="5" name="Picture 4"/>
            <p:cNvPicPr/>
            <p:nvPr/>
          </p:nvPicPr>
          <p:blipFill>
            <a:blip r:embed="rId2"/>
            <a:stretch>
              <a:fillRect/>
            </a:stretch>
          </p:blipFill>
          <p:spPr>
            <a:xfrm>
              <a:off x="0" y="0"/>
              <a:ext cx="4067556" cy="1923288"/>
            </a:xfrm>
            <a:prstGeom prst="rect">
              <a:avLst/>
            </a:prstGeom>
          </p:spPr>
        </p:pic>
        <p:pic>
          <p:nvPicPr>
            <p:cNvPr id="6" name="Picture 5"/>
            <p:cNvPicPr/>
            <p:nvPr/>
          </p:nvPicPr>
          <p:blipFill>
            <a:blip r:embed="rId2"/>
            <a:stretch>
              <a:fillRect/>
            </a:stretch>
          </p:blipFill>
          <p:spPr>
            <a:xfrm>
              <a:off x="0" y="0"/>
              <a:ext cx="4067556" cy="1923288"/>
            </a:xfrm>
            <a:prstGeom prst="rect">
              <a:avLst/>
            </a:prstGeom>
          </p:spPr>
        </p:pic>
        <p:pic>
          <p:nvPicPr>
            <p:cNvPr id="7" name="Picture 6"/>
            <p:cNvPicPr/>
            <p:nvPr/>
          </p:nvPicPr>
          <p:blipFill>
            <a:blip r:embed="rId3"/>
            <a:stretch>
              <a:fillRect/>
            </a:stretch>
          </p:blipFill>
          <p:spPr>
            <a:xfrm>
              <a:off x="5417820" y="313944"/>
              <a:ext cx="2455165" cy="2314956"/>
            </a:xfrm>
            <a:prstGeom prst="rect">
              <a:avLst/>
            </a:prstGeom>
          </p:spPr>
        </p:pic>
        <p:pic>
          <p:nvPicPr>
            <p:cNvPr id="8" name="Picture 7"/>
            <p:cNvPicPr/>
            <p:nvPr/>
          </p:nvPicPr>
          <p:blipFill>
            <a:blip r:embed="rId3"/>
            <a:stretch>
              <a:fillRect/>
            </a:stretch>
          </p:blipFill>
          <p:spPr>
            <a:xfrm>
              <a:off x="5417820" y="313944"/>
              <a:ext cx="2455165" cy="2314956"/>
            </a:xfrm>
            <a:prstGeom prst="rect">
              <a:avLst/>
            </a:prstGeom>
          </p:spPr>
        </p:pic>
      </p:grpSp>
    </p:spTree>
    <p:extLst>
      <p:ext uri="{BB962C8B-B14F-4D97-AF65-F5344CB8AC3E}">
        <p14:creationId xmlns:p14="http://schemas.microsoft.com/office/powerpoint/2010/main" val="35448475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1742" y="103868"/>
            <a:ext cx="10515600" cy="1325563"/>
          </a:xfrm>
        </p:spPr>
        <p:txBody>
          <a:bodyPr/>
          <a:lstStyle/>
          <a:p>
            <a:r>
              <a:rPr lang="en-GB" b="1" dirty="0"/>
              <a:t>Reading: Tuesday </a:t>
            </a:r>
            <a:r>
              <a:rPr lang="en-GB" b="1" dirty="0" smtClean="0"/>
              <a:t>12</a:t>
            </a:r>
            <a:r>
              <a:rPr lang="en-GB" b="1" baseline="30000" dirty="0" smtClean="0"/>
              <a:t>th </a:t>
            </a:r>
            <a:r>
              <a:rPr lang="en-GB" b="1" dirty="0"/>
              <a:t>May </a:t>
            </a:r>
            <a:br>
              <a:rPr lang="en-GB" b="1" dirty="0"/>
            </a:br>
            <a:endParaRPr lang="en-GB" dirty="0"/>
          </a:p>
        </p:txBody>
      </p:sp>
      <p:sp>
        <p:nvSpPr>
          <p:cNvPr id="3" name="Content Placeholder 2"/>
          <p:cNvSpPr>
            <a:spLocks noGrp="1"/>
          </p:cNvSpPr>
          <p:nvPr>
            <p:ph idx="1"/>
          </p:nvPr>
        </p:nvSpPr>
        <p:spPr>
          <a:xfrm>
            <a:off x="235131" y="1175657"/>
            <a:ext cx="11808823" cy="5551714"/>
          </a:xfrm>
        </p:spPr>
        <p:txBody>
          <a:bodyPr>
            <a:normAutofit fontScale="92500" lnSpcReduction="20000"/>
          </a:bodyPr>
          <a:lstStyle/>
          <a:p>
            <a:r>
              <a:rPr lang="en-GB" dirty="0"/>
              <a:t>There is one reading test that lasts for 60 minutes. </a:t>
            </a:r>
          </a:p>
          <a:p>
            <a:r>
              <a:rPr lang="en-GB" dirty="0" smtClean="0"/>
              <a:t>There </a:t>
            </a:r>
            <a:r>
              <a:rPr lang="en-GB" dirty="0"/>
              <a:t>are three different set texts for children to read. </a:t>
            </a:r>
          </a:p>
          <a:p>
            <a:r>
              <a:rPr lang="en-GB" dirty="0"/>
              <a:t>These could be any combination of non-fiction, fiction and/ or poetry. </a:t>
            </a:r>
            <a:endParaRPr lang="en-GB" dirty="0" smtClean="0"/>
          </a:p>
          <a:p>
            <a:endParaRPr lang="en-GB" dirty="0"/>
          </a:p>
          <a:p>
            <a:r>
              <a:rPr lang="en-GB" dirty="0"/>
              <a:t>The test covers the following </a:t>
            </a:r>
            <a:r>
              <a:rPr lang="en-GB" dirty="0" smtClean="0"/>
              <a:t>areas: </a:t>
            </a:r>
            <a:endParaRPr lang="en-GB" dirty="0"/>
          </a:p>
          <a:p>
            <a:pPr lvl="0" fontAlgn="base"/>
            <a:r>
              <a:rPr lang="en-GB" dirty="0">
                <a:solidFill>
                  <a:srgbClr val="002060"/>
                </a:solidFill>
              </a:rPr>
              <a:t>Give/ explain the meaning of words in context;</a:t>
            </a:r>
          </a:p>
          <a:p>
            <a:pPr lvl="0" fontAlgn="base"/>
            <a:r>
              <a:rPr lang="en-GB" dirty="0">
                <a:solidFill>
                  <a:srgbClr val="002060"/>
                </a:solidFill>
              </a:rPr>
              <a:t>Retrieve and record information/ identify key details from fiction and non-fiction;</a:t>
            </a:r>
          </a:p>
          <a:p>
            <a:pPr lvl="0" fontAlgn="base"/>
            <a:r>
              <a:rPr lang="en-GB" dirty="0">
                <a:solidFill>
                  <a:srgbClr val="002060"/>
                </a:solidFill>
              </a:rPr>
              <a:t>Summarise main ideas from more than one paragraph;</a:t>
            </a:r>
          </a:p>
          <a:p>
            <a:pPr lvl="0" fontAlgn="base"/>
            <a:r>
              <a:rPr lang="en-GB" dirty="0">
                <a:solidFill>
                  <a:srgbClr val="002060"/>
                </a:solidFill>
              </a:rPr>
              <a:t>Make inferences from the text/ explain and justify inferences with evidence from the text;</a:t>
            </a:r>
          </a:p>
          <a:p>
            <a:pPr lvl="0" fontAlgn="base"/>
            <a:r>
              <a:rPr lang="en-GB" dirty="0">
                <a:solidFill>
                  <a:srgbClr val="002060"/>
                </a:solidFill>
              </a:rPr>
              <a:t>Predict what might happen from details stated and implied;</a:t>
            </a:r>
          </a:p>
          <a:p>
            <a:pPr lvl="0" fontAlgn="base"/>
            <a:r>
              <a:rPr lang="en-GB" dirty="0">
                <a:solidFill>
                  <a:srgbClr val="002060"/>
                </a:solidFill>
              </a:rPr>
              <a:t>Identify/ explain how </a:t>
            </a:r>
            <a:r>
              <a:rPr lang="en-GB" dirty="0" smtClean="0">
                <a:solidFill>
                  <a:srgbClr val="002060"/>
                </a:solidFill>
              </a:rPr>
              <a:t>information is related </a:t>
            </a:r>
            <a:r>
              <a:rPr lang="en-GB" dirty="0">
                <a:solidFill>
                  <a:srgbClr val="002060"/>
                </a:solidFill>
              </a:rPr>
              <a:t>and contributes to meaning as a whole; </a:t>
            </a:r>
            <a:endParaRPr lang="en-GB" dirty="0" smtClean="0">
              <a:solidFill>
                <a:srgbClr val="002060"/>
              </a:solidFill>
            </a:endParaRPr>
          </a:p>
          <a:p>
            <a:pPr lvl="0" fontAlgn="base"/>
            <a:r>
              <a:rPr lang="en-GB" dirty="0" smtClean="0">
                <a:solidFill>
                  <a:srgbClr val="002060"/>
                </a:solidFill>
              </a:rPr>
              <a:t>Identify</a:t>
            </a:r>
            <a:r>
              <a:rPr lang="en-GB" dirty="0">
                <a:solidFill>
                  <a:srgbClr val="002060"/>
                </a:solidFill>
              </a:rPr>
              <a:t>/ explain how meaning is enhanced through choice of words and phrases; </a:t>
            </a:r>
            <a:endParaRPr lang="en-GB" dirty="0" smtClean="0">
              <a:solidFill>
                <a:srgbClr val="002060"/>
              </a:solidFill>
            </a:endParaRPr>
          </a:p>
          <a:p>
            <a:pPr lvl="0" fontAlgn="base"/>
            <a:r>
              <a:rPr lang="en-GB" dirty="0" smtClean="0">
                <a:solidFill>
                  <a:srgbClr val="002060"/>
                </a:solidFill>
              </a:rPr>
              <a:t>Make </a:t>
            </a:r>
            <a:r>
              <a:rPr lang="en-GB" dirty="0">
                <a:solidFill>
                  <a:srgbClr val="002060"/>
                </a:solidFill>
              </a:rPr>
              <a:t>comparisons within the text. </a:t>
            </a:r>
          </a:p>
          <a:p>
            <a:endParaRPr lang="en-GB" dirty="0"/>
          </a:p>
        </p:txBody>
      </p:sp>
    </p:spTree>
    <p:extLst>
      <p:ext uri="{BB962C8B-B14F-4D97-AF65-F5344CB8AC3E}">
        <p14:creationId xmlns:p14="http://schemas.microsoft.com/office/powerpoint/2010/main" val="5588785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GB" b="1" dirty="0" smtClean="0"/>
              <a:t>Reading</a:t>
            </a:r>
            <a:endParaRPr lang="en-GB" b="1" dirty="0"/>
          </a:p>
        </p:txBody>
      </p:sp>
      <p:sp>
        <p:nvSpPr>
          <p:cNvPr id="3" name="Content Placeholder 2"/>
          <p:cNvSpPr>
            <a:spLocks noGrp="1"/>
          </p:cNvSpPr>
          <p:nvPr>
            <p:ph idx="1"/>
          </p:nvPr>
        </p:nvSpPr>
        <p:spPr>
          <a:xfrm>
            <a:off x="511629" y="1266202"/>
            <a:ext cx="10515600" cy="4351338"/>
          </a:xfrm>
        </p:spPr>
        <p:txBody>
          <a:bodyPr/>
          <a:lstStyle/>
          <a:p>
            <a:r>
              <a:rPr lang="en-GB" dirty="0"/>
              <a:t>The reading SATs paper requires a range of answer styles.</a:t>
            </a:r>
          </a:p>
          <a:p>
            <a:r>
              <a:rPr lang="en-GB" dirty="0"/>
              <a:t>Example questions:</a:t>
            </a:r>
          </a:p>
          <a:p>
            <a:endParaRPr lang="en-GB" dirty="0"/>
          </a:p>
        </p:txBody>
      </p:sp>
      <p:grpSp>
        <p:nvGrpSpPr>
          <p:cNvPr id="4" name="Group 3"/>
          <p:cNvGrpSpPr/>
          <p:nvPr/>
        </p:nvGrpSpPr>
        <p:grpSpPr>
          <a:xfrm>
            <a:off x="1097280" y="2351314"/>
            <a:ext cx="10256519" cy="4349932"/>
            <a:chOff x="0" y="0"/>
            <a:chExt cx="8595360" cy="3163824"/>
          </a:xfrm>
        </p:grpSpPr>
        <p:pic>
          <p:nvPicPr>
            <p:cNvPr id="5" name="Picture 4"/>
            <p:cNvPicPr/>
            <p:nvPr/>
          </p:nvPicPr>
          <p:blipFill>
            <a:blip r:embed="rId2"/>
            <a:stretch>
              <a:fillRect/>
            </a:stretch>
          </p:blipFill>
          <p:spPr>
            <a:xfrm>
              <a:off x="0" y="0"/>
              <a:ext cx="4358640" cy="871728"/>
            </a:xfrm>
            <a:prstGeom prst="rect">
              <a:avLst/>
            </a:prstGeom>
          </p:spPr>
        </p:pic>
        <p:pic>
          <p:nvPicPr>
            <p:cNvPr id="6" name="Picture 5"/>
            <p:cNvPicPr/>
            <p:nvPr/>
          </p:nvPicPr>
          <p:blipFill>
            <a:blip r:embed="rId2"/>
            <a:stretch>
              <a:fillRect/>
            </a:stretch>
          </p:blipFill>
          <p:spPr>
            <a:xfrm>
              <a:off x="0" y="0"/>
              <a:ext cx="4358640" cy="871728"/>
            </a:xfrm>
            <a:prstGeom prst="rect">
              <a:avLst/>
            </a:prstGeom>
          </p:spPr>
        </p:pic>
        <p:pic>
          <p:nvPicPr>
            <p:cNvPr id="7" name="Picture 6"/>
            <p:cNvPicPr/>
            <p:nvPr/>
          </p:nvPicPr>
          <p:blipFill>
            <a:blip r:embed="rId3"/>
            <a:stretch>
              <a:fillRect/>
            </a:stretch>
          </p:blipFill>
          <p:spPr>
            <a:xfrm>
              <a:off x="4456176" y="0"/>
              <a:ext cx="4139184" cy="2129028"/>
            </a:xfrm>
            <a:prstGeom prst="rect">
              <a:avLst/>
            </a:prstGeom>
          </p:spPr>
        </p:pic>
        <p:pic>
          <p:nvPicPr>
            <p:cNvPr id="8" name="Picture 7"/>
            <p:cNvPicPr/>
            <p:nvPr/>
          </p:nvPicPr>
          <p:blipFill>
            <a:blip r:embed="rId3"/>
            <a:stretch>
              <a:fillRect/>
            </a:stretch>
          </p:blipFill>
          <p:spPr>
            <a:xfrm>
              <a:off x="4456176" y="0"/>
              <a:ext cx="4139184" cy="2129028"/>
            </a:xfrm>
            <a:prstGeom prst="rect">
              <a:avLst/>
            </a:prstGeom>
          </p:spPr>
        </p:pic>
        <p:pic>
          <p:nvPicPr>
            <p:cNvPr id="9" name="Picture 8"/>
            <p:cNvPicPr/>
            <p:nvPr/>
          </p:nvPicPr>
          <p:blipFill>
            <a:blip r:embed="rId4"/>
            <a:stretch>
              <a:fillRect/>
            </a:stretch>
          </p:blipFill>
          <p:spPr>
            <a:xfrm>
              <a:off x="2081784" y="2214372"/>
              <a:ext cx="4357116" cy="949452"/>
            </a:xfrm>
            <a:prstGeom prst="rect">
              <a:avLst/>
            </a:prstGeom>
          </p:spPr>
        </p:pic>
        <p:pic>
          <p:nvPicPr>
            <p:cNvPr id="10" name="Picture 9"/>
            <p:cNvPicPr/>
            <p:nvPr/>
          </p:nvPicPr>
          <p:blipFill>
            <a:blip r:embed="rId4"/>
            <a:stretch>
              <a:fillRect/>
            </a:stretch>
          </p:blipFill>
          <p:spPr>
            <a:xfrm>
              <a:off x="2081784" y="2214372"/>
              <a:ext cx="4357116" cy="949452"/>
            </a:xfrm>
            <a:prstGeom prst="rect">
              <a:avLst/>
            </a:prstGeom>
          </p:spPr>
        </p:pic>
      </p:grpSp>
    </p:spTree>
    <p:extLst>
      <p:ext uri="{BB962C8B-B14F-4D97-AF65-F5344CB8AC3E}">
        <p14:creationId xmlns:p14="http://schemas.microsoft.com/office/powerpoint/2010/main" val="1857632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88328" y="389664"/>
            <a:ext cx="5289958" cy="5854382"/>
            <a:chOff x="0" y="0"/>
            <a:chExt cx="4066033" cy="2938272"/>
          </a:xfrm>
        </p:grpSpPr>
        <p:pic>
          <p:nvPicPr>
            <p:cNvPr id="5" name="Picture 4"/>
            <p:cNvPicPr/>
            <p:nvPr/>
          </p:nvPicPr>
          <p:blipFill>
            <a:blip r:embed="rId2"/>
            <a:stretch>
              <a:fillRect/>
            </a:stretch>
          </p:blipFill>
          <p:spPr>
            <a:xfrm>
              <a:off x="0" y="0"/>
              <a:ext cx="4066033" cy="1275588"/>
            </a:xfrm>
            <a:prstGeom prst="rect">
              <a:avLst/>
            </a:prstGeom>
          </p:spPr>
        </p:pic>
        <p:pic>
          <p:nvPicPr>
            <p:cNvPr id="6" name="Picture 5"/>
            <p:cNvPicPr/>
            <p:nvPr/>
          </p:nvPicPr>
          <p:blipFill>
            <a:blip r:embed="rId2"/>
            <a:stretch>
              <a:fillRect/>
            </a:stretch>
          </p:blipFill>
          <p:spPr>
            <a:xfrm>
              <a:off x="0" y="0"/>
              <a:ext cx="4066033" cy="1275588"/>
            </a:xfrm>
            <a:prstGeom prst="rect">
              <a:avLst/>
            </a:prstGeom>
          </p:spPr>
        </p:pic>
        <p:pic>
          <p:nvPicPr>
            <p:cNvPr id="7" name="Picture 6"/>
            <p:cNvPicPr/>
            <p:nvPr/>
          </p:nvPicPr>
          <p:blipFill>
            <a:blip r:embed="rId3"/>
            <a:stretch>
              <a:fillRect/>
            </a:stretch>
          </p:blipFill>
          <p:spPr>
            <a:xfrm>
              <a:off x="56388" y="1370076"/>
              <a:ext cx="3954780" cy="1568196"/>
            </a:xfrm>
            <a:prstGeom prst="rect">
              <a:avLst/>
            </a:prstGeom>
          </p:spPr>
        </p:pic>
        <p:pic>
          <p:nvPicPr>
            <p:cNvPr id="8" name="Picture 7"/>
            <p:cNvPicPr/>
            <p:nvPr/>
          </p:nvPicPr>
          <p:blipFill>
            <a:blip r:embed="rId3"/>
            <a:stretch>
              <a:fillRect/>
            </a:stretch>
          </p:blipFill>
          <p:spPr>
            <a:xfrm>
              <a:off x="56388" y="1370076"/>
              <a:ext cx="3954780" cy="1568196"/>
            </a:xfrm>
            <a:prstGeom prst="rect">
              <a:avLst/>
            </a:prstGeom>
          </p:spPr>
        </p:pic>
      </p:grpSp>
      <p:grpSp>
        <p:nvGrpSpPr>
          <p:cNvPr id="9" name="Group 8"/>
          <p:cNvGrpSpPr/>
          <p:nvPr/>
        </p:nvGrpSpPr>
        <p:grpSpPr>
          <a:xfrm>
            <a:off x="6468291" y="231774"/>
            <a:ext cx="5249092" cy="6012271"/>
            <a:chOff x="0" y="0"/>
            <a:chExt cx="4066033" cy="4017264"/>
          </a:xfrm>
        </p:grpSpPr>
        <p:pic>
          <p:nvPicPr>
            <p:cNvPr id="10" name="Picture 9"/>
            <p:cNvPicPr/>
            <p:nvPr/>
          </p:nvPicPr>
          <p:blipFill>
            <a:blip r:embed="rId4"/>
            <a:stretch>
              <a:fillRect/>
            </a:stretch>
          </p:blipFill>
          <p:spPr>
            <a:xfrm>
              <a:off x="0" y="0"/>
              <a:ext cx="4066033" cy="1905000"/>
            </a:xfrm>
            <a:prstGeom prst="rect">
              <a:avLst/>
            </a:prstGeom>
          </p:spPr>
        </p:pic>
        <p:pic>
          <p:nvPicPr>
            <p:cNvPr id="11" name="Picture 10"/>
            <p:cNvPicPr/>
            <p:nvPr/>
          </p:nvPicPr>
          <p:blipFill>
            <a:blip r:embed="rId4"/>
            <a:stretch>
              <a:fillRect/>
            </a:stretch>
          </p:blipFill>
          <p:spPr>
            <a:xfrm>
              <a:off x="0" y="0"/>
              <a:ext cx="4066033" cy="1905000"/>
            </a:xfrm>
            <a:prstGeom prst="rect">
              <a:avLst/>
            </a:prstGeom>
          </p:spPr>
        </p:pic>
        <p:pic>
          <p:nvPicPr>
            <p:cNvPr id="12" name="Picture 11"/>
            <p:cNvPicPr/>
            <p:nvPr/>
          </p:nvPicPr>
          <p:blipFill>
            <a:blip r:embed="rId5"/>
            <a:stretch>
              <a:fillRect/>
            </a:stretch>
          </p:blipFill>
          <p:spPr>
            <a:xfrm>
              <a:off x="54864" y="2089404"/>
              <a:ext cx="3954780" cy="1927860"/>
            </a:xfrm>
            <a:prstGeom prst="rect">
              <a:avLst/>
            </a:prstGeom>
          </p:spPr>
        </p:pic>
        <p:pic>
          <p:nvPicPr>
            <p:cNvPr id="13" name="Picture 12"/>
            <p:cNvPicPr/>
            <p:nvPr/>
          </p:nvPicPr>
          <p:blipFill>
            <a:blip r:embed="rId5"/>
            <a:stretch>
              <a:fillRect/>
            </a:stretch>
          </p:blipFill>
          <p:spPr>
            <a:xfrm>
              <a:off x="54864" y="2089404"/>
              <a:ext cx="3954780" cy="1927860"/>
            </a:xfrm>
            <a:prstGeom prst="rect">
              <a:avLst/>
            </a:prstGeom>
          </p:spPr>
        </p:pic>
      </p:grpSp>
    </p:spTree>
    <p:extLst>
      <p:ext uri="{BB962C8B-B14F-4D97-AF65-F5344CB8AC3E}">
        <p14:creationId xmlns:p14="http://schemas.microsoft.com/office/powerpoint/2010/main" val="4258731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62799" y="1341074"/>
            <a:ext cx="5680801" cy="3871006"/>
            <a:chOff x="0" y="0"/>
            <a:chExt cx="4299204" cy="2321052"/>
          </a:xfrm>
        </p:grpSpPr>
        <p:pic>
          <p:nvPicPr>
            <p:cNvPr id="5" name="Picture 4"/>
            <p:cNvPicPr/>
            <p:nvPr/>
          </p:nvPicPr>
          <p:blipFill>
            <a:blip r:embed="rId2"/>
            <a:stretch>
              <a:fillRect/>
            </a:stretch>
          </p:blipFill>
          <p:spPr>
            <a:xfrm>
              <a:off x="0" y="0"/>
              <a:ext cx="4299204" cy="1161288"/>
            </a:xfrm>
            <a:prstGeom prst="rect">
              <a:avLst/>
            </a:prstGeom>
          </p:spPr>
        </p:pic>
        <p:pic>
          <p:nvPicPr>
            <p:cNvPr id="6" name="Picture 5"/>
            <p:cNvPicPr/>
            <p:nvPr/>
          </p:nvPicPr>
          <p:blipFill>
            <a:blip r:embed="rId3"/>
            <a:stretch>
              <a:fillRect/>
            </a:stretch>
          </p:blipFill>
          <p:spPr>
            <a:xfrm>
              <a:off x="0" y="1161288"/>
              <a:ext cx="4299204" cy="1159764"/>
            </a:xfrm>
            <a:prstGeom prst="rect">
              <a:avLst/>
            </a:prstGeom>
          </p:spPr>
        </p:pic>
        <p:pic>
          <p:nvPicPr>
            <p:cNvPr id="7" name="Picture 6"/>
            <p:cNvPicPr/>
            <p:nvPr/>
          </p:nvPicPr>
          <p:blipFill>
            <a:blip r:embed="rId2"/>
            <a:stretch>
              <a:fillRect/>
            </a:stretch>
          </p:blipFill>
          <p:spPr>
            <a:xfrm>
              <a:off x="0" y="0"/>
              <a:ext cx="4299204" cy="1161288"/>
            </a:xfrm>
            <a:prstGeom prst="rect">
              <a:avLst/>
            </a:prstGeom>
          </p:spPr>
        </p:pic>
        <p:pic>
          <p:nvPicPr>
            <p:cNvPr id="8" name="Picture 7"/>
            <p:cNvPicPr/>
            <p:nvPr/>
          </p:nvPicPr>
          <p:blipFill>
            <a:blip r:embed="rId3"/>
            <a:stretch>
              <a:fillRect/>
            </a:stretch>
          </p:blipFill>
          <p:spPr>
            <a:xfrm>
              <a:off x="0" y="1161288"/>
              <a:ext cx="4299204" cy="1159764"/>
            </a:xfrm>
            <a:prstGeom prst="rect">
              <a:avLst/>
            </a:prstGeom>
          </p:spPr>
        </p:pic>
      </p:grpSp>
      <p:grpSp>
        <p:nvGrpSpPr>
          <p:cNvPr id="9" name="Group 8"/>
          <p:cNvGrpSpPr/>
          <p:nvPr/>
        </p:nvGrpSpPr>
        <p:grpSpPr>
          <a:xfrm>
            <a:off x="6174332" y="634001"/>
            <a:ext cx="5699805" cy="5636169"/>
            <a:chOff x="0" y="0"/>
            <a:chExt cx="3997452" cy="3735324"/>
          </a:xfrm>
        </p:grpSpPr>
        <p:pic>
          <p:nvPicPr>
            <p:cNvPr id="10" name="Picture 9"/>
            <p:cNvPicPr/>
            <p:nvPr/>
          </p:nvPicPr>
          <p:blipFill>
            <a:blip r:embed="rId4"/>
            <a:stretch>
              <a:fillRect/>
            </a:stretch>
          </p:blipFill>
          <p:spPr>
            <a:xfrm>
              <a:off x="0" y="0"/>
              <a:ext cx="3997452" cy="3735324"/>
            </a:xfrm>
            <a:prstGeom prst="rect">
              <a:avLst/>
            </a:prstGeom>
          </p:spPr>
        </p:pic>
        <p:pic>
          <p:nvPicPr>
            <p:cNvPr id="11" name="Picture 10"/>
            <p:cNvPicPr/>
            <p:nvPr/>
          </p:nvPicPr>
          <p:blipFill>
            <a:blip r:embed="rId4"/>
            <a:stretch>
              <a:fillRect/>
            </a:stretch>
          </p:blipFill>
          <p:spPr>
            <a:xfrm>
              <a:off x="0" y="0"/>
              <a:ext cx="3997452" cy="3735324"/>
            </a:xfrm>
            <a:prstGeom prst="rect">
              <a:avLst/>
            </a:prstGeom>
          </p:spPr>
        </p:pic>
      </p:grpSp>
    </p:spTree>
    <p:extLst>
      <p:ext uri="{BB962C8B-B14F-4D97-AF65-F5344CB8AC3E}">
        <p14:creationId xmlns:p14="http://schemas.microsoft.com/office/powerpoint/2010/main" val="32632461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3509" y="757646"/>
            <a:ext cx="11430000" cy="5943600"/>
          </a:xfrm>
        </p:spPr>
        <p:txBody>
          <a:bodyPr>
            <a:normAutofit/>
          </a:bodyPr>
          <a:lstStyle/>
          <a:p>
            <a:r>
              <a:rPr lang="en-GB" dirty="0"/>
              <a:t>Since the current testing formation for the SATs began in 2016, there has been a tendency for three types of questions to be the most popular. </a:t>
            </a:r>
            <a:endParaRPr lang="en-GB" dirty="0" smtClean="0"/>
          </a:p>
          <a:p>
            <a:endParaRPr lang="en-GB" dirty="0"/>
          </a:p>
          <a:p>
            <a:r>
              <a:rPr lang="en-GB" dirty="0" smtClean="0"/>
              <a:t>For example, in </a:t>
            </a:r>
            <a:r>
              <a:rPr lang="en-GB" dirty="0"/>
              <a:t>the 2024 Reading SATs </a:t>
            </a:r>
            <a:r>
              <a:rPr lang="en-GB" dirty="0" smtClean="0"/>
              <a:t>paper:</a:t>
            </a:r>
            <a:endParaRPr lang="en-GB" dirty="0"/>
          </a:p>
          <a:p>
            <a:pPr lvl="0" fontAlgn="base"/>
            <a:r>
              <a:rPr lang="en-GB" b="1" dirty="0">
                <a:solidFill>
                  <a:srgbClr val="002060"/>
                </a:solidFill>
              </a:rPr>
              <a:t>10% of marks could be gained from answering questions involving giving and explaining the meaning of words in context;</a:t>
            </a:r>
          </a:p>
          <a:p>
            <a:pPr lvl="0" fontAlgn="base"/>
            <a:r>
              <a:rPr lang="en-GB" b="1" dirty="0">
                <a:solidFill>
                  <a:srgbClr val="002060"/>
                </a:solidFill>
              </a:rPr>
              <a:t>38% of marks could be gained from answering questions involving retrieving and recording information or identifying key details from a text;</a:t>
            </a:r>
          </a:p>
          <a:p>
            <a:pPr lvl="0" fontAlgn="base"/>
            <a:r>
              <a:rPr lang="en-GB" b="1" dirty="0">
                <a:solidFill>
                  <a:srgbClr val="002060"/>
                </a:solidFill>
              </a:rPr>
              <a:t>44% of marks could be gained from answering questions involving making inferences from a text and justifying inferences with text evidence. </a:t>
            </a:r>
            <a:endParaRPr lang="en-GB" b="1" dirty="0" smtClean="0">
              <a:solidFill>
                <a:srgbClr val="002060"/>
              </a:solidFill>
            </a:endParaRPr>
          </a:p>
          <a:p>
            <a:pPr lvl="0" fontAlgn="base"/>
            <a:endParaRPr lang="en-GB" b="1" dirty="0">
              <a:solidFill>
                <a:srgbClr val="002060"/>
              </a:solidFill>
            </a:endParaRPr>
          </a:p>
          <a:p>
            <a:endParaRPr lang="en-GB" dirty="0"/>
          </a:p>
        </p:txBody>
      </p:sp>
    </p:spTree>
    <p:extLst>
      <p:ext uri="{BB962C8B-B14F-4D97-AF65-F5344CB8AC3E}">
        <p14:creationId xmlns:p14="http://schemas.microsoft.com/office/powerpoint/2010/main" val="7047556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How you can help at home</a:t>
            </a:r>
            <a:endParaRPr lang="en-GB" b="1" dirty="0"/>
          </a:p>
        </p:txBody>
      </p:sp>
      <p:sp>
        <p:nvSpPr>
          <p:cNvPr id="3" name="Content Placeholder 2"/>
          <p:cNvSpPr>
            <a:spLocks noGrp="1"/>
          </p:cNvSpPr>
          <p:nvPr>
            <p:ph idx="1"/>
          </p:nvPr>
        </p:nvSpPr>
        <p:spPr>
          <a:xfrm>
            <a:off x="352697" y="1825625"/>
            <a:ext cx="11364685" cy="4771118"/>
          </a:xfrm>
        </p:spPr>
        <p:txBody>
          <a:bodyPr>
            <a:normAutofit/>
          </a:bodyPr>
          <a:lstStyle/>
          <a:p>
            <a:r>
              <a:rPr lang="en-GB" dirty="0" smtClean="0"/>
              <a:t>When reading with your child at home try focusing on these types of questions. </a:t>
            </a:r>
          </a:p>
          <a:p>
            <a:endParaRPr lang="en-GB" dirty="0" smtClean="0"/>
          </a:p>
          <a:p>
            <a:pPr marL="0" indent="0">
              <a:buNone/>
            </a:pPr>
            <a:r>
              <a:rPr lang="en-GB" dirty="0" smtClean="0"/>
              <a:t>Example </a:t>
            </a:r>
            <a:r>
              <a:rPr lang="en-GB" dirty="0"/>
              <a:t>questions to ask at home:</a:t>
            </a:r>
          </a:p>
          <a:p>
            <a:pPr lvl="0" fontAlgn="base"/>
            <a:r>
              <a:rPr lang="en-GB" b="1" dirty="0">
                <a:solidFill>
                  <a:srgbClr val="002060"/>
                </a:solidFill>
              </a:rPr>
              <a:t>What does this word mean? </a:t>
            </a:r>
          </a:p>
          <a:p>
            <a:pPr lvl="0" fontAlgn="base"/>
            <a:r>
              <a:rPr lang="en-GB" b="1" dirty="0">
                <a:solidFill>
                  <a:srgbClr val="002060"/>
                </a:solidFill>
              </a:rPr>
              <a:t>Which word in this paragraph is the closest in meaning to…?</a:t>
            </a:r>
          </a:p>
          <a:p>
            <a:pPr lvl="0" fontAlgn="base"/>
            <a:r>
              <a:rPr lang="en-GB" b="1" dirty="0">
                <a:solidFill>
                  <a:srgbClr val="002060"/>
                </a:solidFill>
              </a:rPr>
              <a:t>What [character] doing when [event] happened?</a:t>
            </a:r>
          </a:p>
          <a:p>
            <a:pPr lvl="0" fontAlgn="base"/>
            <a:r>
              <a:rPr lang="en-GB" b="1" dirty="0">
                <a:solidFill>
                  <a:srgbClr val="002060"/>
                </a:solidFill>
              </a:rPr>
              <a:t>True or false questions about a paragraph/ text.</a:t>
            </a:r>
          </a:p>
          <a:p>
            <a:r>
              <a:rPr lang="en-GB" b="1" dirty="0">
                <a:solidFill>
                  <a:srgbClr val="002060"/>
                </a:solidFill>
              </a:rPr>
              <a:t>Why do you [character] did [event]? Can you think of another reason?</a:t>
            </a:r>
          </a:p>
        </p:txBody>
      </p:sp>
    </p:spTree>
    <p:extLst>
      <p:ext uri="{BB962C8B-B14F-4D97-AF65-F5344CB8AC3E}">
        <p14:creationId xmlns:p14="http://schemas.microsoft.com/office/powerpoint/2010/main" val="25520218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Maths: Wednesday 13</a:t>
            </a:r>
            <a:r>
              <a:rPr lang="en-GB" b="1" baseline="30000" dirty="0" smtClean="0"/>
              <a:t>th </a:t>
            </a:r>
            <a:r>
              <a:rPr lang="en-GB" b="1" dirty="0" smtClean="0"/>
              <a:t>May and Thursday 14</a:t>
            </a:r>
            <a:r>
              <a:rPr lang="en-GB" b="1" baseline="30000" dirty="0" smtClean="0"/>
              <a:t>th </a:t>
            </a:r>
            <a:r>
              <a:rPr lang="en-GB" b="1" dirty="0" smtClean="0"/>
              <a:t>May</a:t>
            </a:r>
            <a:br>
              <a:rPr lang="en-GB" b="1" dirty="0" smtClean="0"/>
            </a:br>
            <a:endParaRPr lang="en-GB" dirty="0"/>
          </a:p>
        </p:txBody>
      </p:sp>
      <p:sp>
        <p:nvSpPr>
          <p:cNvPr id="3" name="Content Placeholder 2"/>
          <p:cNvSpPr>
            <a:spLocks noGrp="1"/>
          </p:cNvSpPr>
          <p:nvPr>
            <p:ph idx="1"/>
          </p:nvPr>
        </p:nvSpPr>
        <p:spPr>
          <a:xfrm>
            <a:off x="404949" y="1825624"/>
            <a:ext cx="11547565" cy="4784181"/>
          </a:xfrm>
        </p:spPr>
        <p:txBody>
          <a:bodyPr>
            <a:normAutofit/>
          </a:bodyPr>
          <a:lstStyle/>
          <a:p>
            <a:pPr>
              <a:lnSpc>
                <a:spcPct val="110000"/>
              </a:lnSpc>
            </a:pPr>
            <a:r>
              <a:rPr lang="en-GB" dirty="0" smtClean="0"/>
              <a:t>The </a:t>
            </a:r>
            <a:r>
              <a:rPr lang="en-GB" dirty="0"/>
              <a:t>maths assessments consist of three tests</a:t>
            </a:r>
            <a:r>
              <a:rPr lang="en-GB" dirty="0" smtClean="0"/>
              <a:t>.</a:t>
            </a:r>
          </a:p>
          <a:p>
            <a:pPr>
              <a:lnSpc>
                <a:spcPct val="110000"/>
              </a:lnSpc>
            </a:pPr>
            <a:endParaRPr lang="en-GB" dirty="0"/>
          </a:p>
          <a:p>
            <a:pPr lvl="0" fontAlgn="base">
              <a:lnSpc>
                <a:spcPct val="110000"/>
              </a:lnSpc>
            </a:pPr>
            <a:r>
              <a:rPr lang="en-GB" b="1" dirty="0">
                <a:solidFill>
                  <a:srgbClr val="002060"/>
                </a:solidFill>
              </a:rPr>
              <a:t>Paper 1: Arithmetic (30 minutes) – Wednesday </a:t>
            </a:r>
            <a:r>
              <a:rPr lang="en-GB" b="1" dirty="0" smtClean="0">
                <a:solidFill>
                  <a:srgbClr val="002060"/>
                </a:solidFill>
              </a:rPr>
              <a:t>13</a:t>
            </a:r>
            <a:r>
              <a:rPr lang="en-GB" b="1" baseline="30000" dirty="0" smtClean="0">
                <a:solidFill>
                  <a:srgbClr val="002060"/>
                </a:solidFill>
              </a:rPr>
              <a:t>th </a:t>
            </a:r>
            <a:r>
              <a:rPr lang="en-GB" b="1" dirty="0">
                <a:solidFill>
                  <a:srgbClr val="002060"/>
                </a:solidFill>
              </a:rPr>
              <a:t>May</a:t>
            </a:r>
          </a:p>
          <a:p>
            <a:pPr lvl="0" fontAlgn="base">
              <a:lnSpc>
                <a:spcPct val="110000"/>
              </a:lnSpc>
            </a:pPr>
            <a:r>
              <a:rPr lang="en-GB" b="1" dirty="0">
                <a:solidFill>
                  <a:srgbClr val="002060"/>
                </a:solidFill>
              </a:rPr>
              <a:t>Paper 2: Reasoning (40 minutes) – Wednesday </a:t>
            </a:r>
            <a:r>
              <a:rPr lang="en-GB" b="1" dirty="0" smtClean="0">
                <a:solidFill>
                  <a:srgbClr val="002060"/>
                </a:solidFill>
              </a:rPr>
              <a:t>13</a:t>
            </a:r>
            <a:r>
              <a:rPr lang="en-GB" b="1" baseline="30000" dirty="0" smtClean="0">
                <a:solidFill>
                  <a:srgbClr val="002060"/>
                </a:solidFill>
              </a:rPr>
              <a:t>th </a:t>
            </a:r>
            <a:r>
              <a:rPr lang="en-GB" b="1" dirty="0">
                <a:solidFill>
                  <a:srgbClr val="002060"/>
                </a:solidFill>
              </a:rPr>
              <a:t>May</a:t>
            </a:r>
          </a:p>
          <a:p>
            <a:pPr lvl="0" fontAlgn="base">
              <a:lnSpc>
                <a:spcPct val="110000"/>
              </a:lnSpc>
            </a:pPr>
            <a:r>
              <a:rPr lang="en-GB" b="1" dirty="0">
                <a:solidFill>
                  <a:srgbClr val="002060"/>
                </a:solidFill>
              </a:rPr>
              <a:t>Paper 3: Reasoning (40 minutes) – Thursday </a:t>
            </a:r>
            <a:r>
              <a:rPr lang="en-GB" b="1" dirty="0" smtClean="0">
                <a:solidFill>
                  <a:srgbClr val="002060"/>
                </a:solidFill>
              </a:rPr>
              <a:t>14</a:t>
            </a:r>
            <a:r>
              <a:rPr lang="en-GB" b="1" baseline="30000" dirty="0" smtClean="0">
                <a:solidFill>
                  <a:srgbClr val="002060"/>
                </a:solidFill>
              </a:rPr>
              <a:t>th </a:t>
            </a:r>
            <a:r>
              <a:rPr lang="en-GB" b="1" dirty="0">
                <a:solidFill>
                  <a:srgbClr val="002060"/>
                </a:solidFill>
              </a:rPr>
              <a:t>May</a:t>
            </a:r>
          </a:p>
          <a:p>
            <a:endParaRPr lang="en-GB" dirty="0"/>
          </a:p>
        </p:txBody>
      </p:sp>
    </p:spTree>
    <p:extLst>
      <p:ext uri="{BB962C8B-B14F-4D97-AF65-F5344CB8AC3E}">
        <p14:creationId xmlns:p14="http://schemas.microsoft.com/office/powerpoint/2010/main" val="38916598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Arithmetic Test</a:t>
            </a:r>
            <a:endParaRPr lang="en-GB" b="1" dirty="0"/>
          </a:p>
        </p:txBody>
      </p:sp>
      <p:sp>
        <p:nvSpPr>
          <p:cNvPr id="3" name="Content Placeholder 2"/>
          <p:cNvSpPr>
            <a:spLocks noGrp="1"/>
          </p:cNvSpPr>
          <p:nvPr>
            <p:ph idx="1"/>
          </p:nvPr>
        </p:nvSpPr>
        <p:spPr/>
        <p:txBody>
          <a:bodyPr/>
          <a:lstStyle/>
          <a:p>
            <a:pPr>
              <a:lnSpc>
                <a:spcPct val="110000"/>
              </a:lnSpc>
            </a:pPr>
            <a:r>
              <a:rPr lang="en-GB" dirty="0" smtClean="0"/>
              <a:t>The maths arithmetic paper has a total of 40 marks and lasts for 30 minutes. </a:t>
            </a:r>
          </a:p>
          <a:p>
            <a:pPr>
              <a:lnSpc>
                <a:spcPct val="110000"/>
              </a:lnSpc>
            </a:pPr>
            <a:r>
              <a:rPr lang="en-GB" dirty="0" smtClean="0"/>
              <a:t>The test covers the four operations (addition, subtraction, multiplication, division, including order of operations requiring BIDMAS), percentages of amounts and calculating with decimals and fractions. </a:t>
            </a:r>
          </a:p>
          <a:p>
            <a:endParaRPr lang="en-GB" dirty="0"/>
          </a:p>
        </p:txBody>
      </p:sp>
    </p:spTree>
    <p:extLst>
      <p:ext uri="{BB962C8B-B14F-4D97-AF65-F5344CB8AC3E}">
        <p14:creationId xmlns:p14="http://schemas.microsoft.com/office/powerpoint/2010/main" val="27695076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10988" y="1825624"/>
            <a:ext cx="10842812" cy="4565369"/>
          </a:xfrm>
        </p:spPr>
        <p:txBody>
          <a:bodyPr>
            <a:normAutofit/>
          </a:bodyPr>
          <a:lstStyle/>
          <a:p>
            <a:pPr marL="0" indent="0">
              <a:buNone/>
            </a:pPr>
            <a:r>
              <a:rPr lang="en-GB" dirty="0" smtClean="0"/>
              <a:t>The test is usually 36 questions,</a:t>
            </a:r>
          </a:p>
          <a:p>
            <a:pPr marL="0" indent="0">
              <a:buNone/>
            </a:pPr>
            <a:r>
              <a:rPr lang="en-GB" dirty="0"/>
              <a:t>w</a:t>
            </a:r>
            <a:r>
              <a:rPr lang="en-GB" dirty="0" smtClean="0"/>
              <a:t>ith four of them worth 2 marks</a:t>
            </a:r>
          </a:p>
          <a:p>
            <a:pPr marL="0" indent="0">
              <a:buNone/>
            </a:pPr>
            <a:r>
              <a:rPr lang="en-GB" dirty="0"/>
              <a:t>e</a:t>
            </a:r>
            <a:r>
              <a:rPr lang="en-GB" dirty="0" smtClean="0"/>
              <a:t>ach (two long multiplication and</a:t>
            </a:r>
          </a:p>
          <a:p>
            <a:pPr marL="0" indent="0">
              <a:buNone/>
            </a:pPr>
            <a:r>
              <a:rPr lang="en-GB" dirty="0" smtClean="0"/>
              <a:t>Two long division).</a:t>
            </a:r>
          </a:p>
          <a:p>
            <a:pPr marL="0" indent="0">
              <a:buNone/>
            </a:pPr>
            <a:endParaRPr lang="en-GB" dirty="0"/>
          </a:p>
          <a:p>
            <a:pPr marL="0" indent="0">
              <a:buNone/>
            </a:pPr>
            <a:r>
              <a:rPr lang="en-GB" dirty="0" smtClean="0"/>
              <a:t>We are currently undertaking an</a:t>
            </a:r>
          </a:p>
          <a:p>
            <a:pPr marL="0" indent="0">
              <a:buNone/>
            </a:pPr>
            <a:r>
              <a:rPr lang="en-GB" dirty="0" smtClean="0"/>
              <a:t>arithmetic test weekly so pupils</a:t>
            </a:r>
          </a:p>
          <a:p>
            <a:pPr marL="0" indent="0">
              <a:buNone/>
            </a:pPr>
            <a:r>
              <a:rPr lang="en-GB" dirty="0"/>
              <a:t>g</a:t>
            </a:r>
            <a:r>
              <a:rPr lang="en-GB" dirty="0" smtClean="0"/>
              <a:t>et used to the questions and</a:t>
            </a:r>
          </a:p>
          <a:p>
            <a:pPr marL="0" indent="0">
              <a:buNone/>
            </a:pPr>
            <a:r>
              <a:rPr lang="en-GB" dirty="0"/>
              <a:t>m</a:t>
            </a:r>
            <a:r>
              <a:rPr lang="en-GB" dirty="0" smtClean="0"/>
              <a:t>ethods to solve them. </a:t>
            </a:r>
            <a:endParaRPr lang="en-GB" dirty="0"/>
          </a:p>
        </p:txBody>
      </p:sp>
      <p:grpSp>
        <p:nvGrpSpPr>
          <p:cNvPr id="4" name="Group 3"/>
          <p:cNvGrpSpPr/>
          <p:nvPr/>
        </p:nvGrpSpPr>
        <p:grpSpPr>
          <a:xfrm>
            <a:off x="6300843" y="365125"/>
            <a:ext cx="5613250" cy="6025869"/>
            <a:chOff x="0" y="0"/>
            <a:chExt cx="3115056" cy="2854452"/>
          </a:xfrm>
        </p:grpSpPr>
        <p:pic>
          <p:nvPicPr>
            <p:cNvPr id="7" name="Picture 6"/>
            <p:cNvPicPr/>
            <p:nvPr/>
          </p:nvPicPr>
          <p:blipFill>
            <a:blip r:embed="rId2"/>
            <a:stretch>
              <a:fillRect/>
            </a:stretch>
          </p:blipFill>
          <p:spPr>
            <a:xfrm>
              <a:off x="0" y="0"/>
              <a:ext cx="3115056" cy="2854452"/>
            </a:xfrm>
            <a:prstGeom prst="rect">
              <a:avLst/>
            </a:prstGeom>
          </p:spPr>
        </p:pic>
        <p:pic>
          <p:nvPicPr>
            <p:cNvPr id="8" name="Picture 7"/>
            <p:cNvPicPr/>
            <p:nvPr/>
          </p:nvPicPr>
          <p:blipFill>
            <a:blip r:embed="rId2"/>
            <a:stretch>
              <a:fillRect/>
            </a:stretch>
          </p:blipFill>
          <p:spPr>
            <a:xfrm>
              <a:off x="0" y="0"/>
              <a:ext cx="3115056" cy="2854452"/>
            </a:xfrm>
            <a:prstGeom prst="rect">
              <a:avLst/>
            </a:prstGeom>
          </p:spPr>
        </p:pic>
      </p:grpSp>
    </p:spTree>
    <p:extLst>
      <p:ext uri="{BB962C8B-B14F-4D97-AF65-F5344CB8AC3E}">
        <p14:creationId xmlns:p14="http://schemas.microsoft.com/office/powerpoint/2010/main" val="12355992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5210" y="116931"/>
            <a:ext cx="10515600" cy="1325563"/>
          </a:xfrm>
        </p:spPr>
        <p:txBody>
          <a:bodyPr/>
          <a:lstStyle/>
          <a:p>
            <a:pPr algn="ctr"/>
            <a:r>
              <a:rPr lang="en-GB" b="1" dirty="0"/>
              <a:t>Maths Papers 2 and 3 (Reasoning)</a:t>
            </a:r>
            <a:br>
              <a:rPr lang="en-GB" b="1" dirty="0"/>
            </a:br>
            <a:endParaRPr lang="en-GB" dirty="0"/>
          </a:p>
        </p:txBody>
      </p:sp>
      <p:sp>
        <p:nvSpPr>
          <p:cNvPr id="3" name="Content Placeholder 2"/>
          <p:cNvSpPr>
            <a:spLocks noGrp="1"/>
          </p:cNvSpPr>
          <p:nvPr>
            <p:ph idx="1"/>
          </p:nvPr>
        </p:nvSpPr>
        <p:spPr>
          <a:xfrm>
            <a:off x="1" y="1071154"/>
            <a:ext cx="11991702" cy="5786846"/>
          </a:xfrm>
        </p:spPr>
        <p:txBody>
          <a:bodyPr>
            <a:normAutofit fontScale="92500" lnSpcReduction="10000"/>
          </a:bodyPr>
          <a:lstStyle/>
          <a:p>
            <a:pPr>
              <a:lnSpc>
                <a:spcPct val="100000"/>
              </a:lnSpc>
            </a:pPr>
            <a:r>
              <a:rPr lang="en-GB" dirty="0" smtClean="0"/>
              <a:t>These </a:t>
            </a:r>
            <a:r>
              <a:rPr lang="en-GB" dirty="0"/>
              <a:t>tests have a total of 35 marks each and lasts for 40 minutes each.  </a:t>
            </a:r>
          </a:p>
          <a:p>
            <a:pPr>
              <a:lnSpc>
                <a:spcPct val="100000"/>
              </a:lnSpc>
            </a:pPr>
            <a:r>
              <a:rPr lang="en-GB" dirty="0"/>
              <a:t>These papers require children to demonstrate their mathematical knowledge and skills, as well as their ability to solve problems and their mathematical reasoning. </a:t>
            </a:r>
            <a:r>
              <a:rPr lang="en-GB" dirty="0" smtClean="0"/>
              <a:t>They </a:t>
            </a:r>
            <a:r>
              <a:rPr lang="en-GB" dirty="0"/>
              <a:t>cover a wide range of mathematical topics from key stage 2 </a:t>
            </a:r>
            <a:r>
              <a:rPr lang="en-GB" dirty="0" smtClean="0"/>
              <a:t>including: </a:t>
            </a:r>
          </a:p>
          <a:p>
            <a:pPr>
              <a:lnSpc>
                <a:spcPct val="100000"/>
              </a:lnSpc>
            </a:pPr>
            <a:r>
              <a:rPr lang="en-GB" b="1" dirty="0" smtClean="0">
                <a:solidFill>
                  <a:srgbClr val="002060"/>
                </a:solidFill>
              </a:rPr>
              <a:t>Number </a:t>
            </a:r>
            <a:r>
              <a:rPr lang="en-GB" b="1" dirty="0">
                <a:solidFill>
                  <a:srgbClr val="002060"/>
                </a:solidFill>
              </a:rPr>
              <a:t>and place value (including Roman numerals);</a:t>
            </a:r>
          </a:p>
          <a:p>
            <a:pPr lvl="0" fontAlgn="base">
              <a:lnSpc>
                <a:spcPct val="100000"/>
              </a:lnSpc>
            </a:pPr>
            <a:r>
              <a:rPr lang="en-GB" b="1" dirty="0">
                <a:solidFill>
                  <a:srgbClr val="002060"/>
                </a:solidFill>
              </a:rPr>
              <a:t>The four operations;</a:t>
            </a:r>
          </a:p>
          <a:p>
            <a:pPr lvl="0" fontAlgn="base">
              <a:lnSpc>
                <a:spcPct val="100000"/>
              </a:lnSpc>
            </a:pPr>
            <a:r>
              <a:rPr lang="en-GB" b="1" dirty="0">
                <a:solidFill>
                  <a:srgbClr val="002060"/>
                </a:solidFill>
              </a:rPr>
              <a:t>Geometry (properties of shape, position and direction);</a:t>
            </a:r>
          </a:p>
          <a:p>
            <a:pPr lvl="0" fontAlgn="base">
              <a:lnSpc>
                <a:spcPct val="100000"/>
              </a:lnSpc>
            </a:pPr>
            <a:r>
              <a:rPr lang="en-GB" b="1" dirty="0">
                <a:solidFill>
                  <a:srgbClr val="002060"/>
                </a:solidFill>
              </a:rPr>
              <a:t>Statistics;</a:t>
            </a:r>
          </a:p>
          <a:p>
            <a:pPr lvl="0" fontAlgn="base">
              <a:lnSpc>
                <a:spcPct val="100000"/>
              </a:lnSpc>
            </a:pPr>
            <a:r>
              <a:rPr lang="en-GB" b="1" dirty="0">
                <a:solidFill>
                  <a:srgbClr val="002060"/>
                </a:solidFill>
              </a:rPr>
              <a:t>Measurement (length, perimeter, mass, volume, time, money</a:t>
            </a:r>
            <a:r>
              <a:rPr lang="en-GB" b="1" dirty="0" smtClean="0">
                <a:solidFill>
                  <a:srgbClr val="002060"/>
                </a:solidFill>
              </a:rPr>
              <a:t>);</a:t>
            </a:r>
          </a:p>
          <a:p>
            <a:pPr lvl="0" fontAlgn="base"/>
            <a:r>
              <a:rPr lang="en-GB" b="1" dirty="0">
                <a:solidFill>
                  <a:srgbClr val="002060"/>
                </a:solidFill>
              </a:rPr>
              <a:t>Algebra;</a:t>
            </a:r>
          </a:p>
          <a:p>
            <a:pPr lvl="0" fontAlgn="base"/>
            <a:r>
              <a:rPr lang="en-GB" b="1" dirty="0">
                <a:solidFill>
                  <a:srgbClr val="002060"/>
                </a:solidFill>
              </a:rPr>
              <a:t>Ratio and proportion;</a:t>
            </a:r>
          </a:p>
          <a:p>
            <a:pPr lvl="0" fontAlgn="base"/>
            <a:r>
              <a:rPr lang="en-GB" b="1" dirty="0">
                <a:solidFill>
                  <a:srgbClr val="002060"/>
                </a:solidFill>
              </a:rPr>
              <a:t>Fractions, decimals and percentages. </a:t>
            </a:r>
            <a:endParaRPr lang="en-GB" dirty="0">
              <a:solidFill>
                <a:srgbClr val="002060"/>
              </a:solidFill>
            </a:endParaRPr>
          </a:p>
          <a:p>
            <a:endParaRPr lang="en-GB" dirty="0"/>
          </a:p>
        </p:txBody>
      </p:sp>
    </p:spTree>
    <p:extLst>
      <p:ext uri="{BB962C8B-B14F-4D97-AF65-F5344CB8AC3E}">
        <p14:creationId xmlns:p14="http://schemas.microsoft.com/office/powerpoint/2010/main" val="18484242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1452154" y="2221185"/>
            <a:ext cx="10515600" cy="4351338"/>
          </a:xfrm>
        </p:spPr>
        <p:txBody>
          <a:bodyPr/>
          <a:lstStyle/>
          <a:p>
            <a:endParaRPr lang="en-GB" dirty="0"/>
          </a:p>
        </p:txBody>
      </p:sp>
      <p:grpSp>
        <p:nvGrpSpPr>
          <p:cNvPr id="4" name="Group 3"/>
          <p:cNvGrpSpPr/>
          <p:nvPr/>
        </p:nvGrpSpPr>
        <p:grpSpPr>
          <a:xfrm>
            <a:off x="446314" y="1690688"/>
            <a:ext cx="10515600" cy="3556272"/>
            <a:chOff x="0" y="0"/>
            <a:chExt cx="8426198" cy="1898904"/>
          </a:xfrm>
        </p:grpSpPr>
        <p:pic>
          <p:nvPicPr>
            <p:cNvPr id="5" name="Picture 4"/>
            <p:cNvPicPr/>
            <p:nvPr/>
          </p:nvPicPr>
          <p:blipFill>
            <a:blip r:embed="rId2"/>
            <a:stretch>
              <a:fillRect/>
            </a:stretch>
          </p:blipFill>
          <p:spPr>
            <a:xfrm>
              <a:off x="0" y="4572"/>
              <a:ext cx="4043172" cy="1743456"/>
            </a:xfrm>
            <a:prstGeom prst="rect">
              <a:avLst/>
            </a:prstGeom>
          </p:spPr>
        </p:pic>
        <p:pic>
          <p:nvPicPr>
            <p:cNvPr id="6" name="Picture 5"/>
            <p:cNvPicPr/>
            <p:nvPr/>
          </p:nvPicPr>
          <p:blipFill>
            <a:blip r:embed="rId2"/>
            <a:stretch>
              <a:fillRect/>
            </a:stretch>
          </p:blipFill>
          <p:spPr>
            <a:xfrm>
              <a:off x="0" y="4572"/>
              <a:ext cx="4043172" cy="1743456"/>
            </a:xfrm>
            <a:prstGeom prst="rect">
              <a:avLst/>
            </a:prstGeom>
          </p:spPr>
        </p:pic>
        <p:pic>
          <p:nvPicPr>
            <p:cNvPr id="7" name="Picture 6"/>
            <p:cNvPicPr/>
            <p:nvPr/>
          </p:nvPicPr>
          <p:blipFill>
            <a:blip r:embed="rId3"/>
            <a:stretch>
              <a:fillRect/>
            </a:stretch>
          </p:blipFill>
          <p:spPr>
            <a:xfrm>
              <a:off x="4383025" y="0"/>
              <a:ext cx="4043173" cy="1898904"/>
            </a:xfrm>
            <a:prstGeom prst="rect">
              <a:avLst/>
            </a:prstGeom>
          </p:spPr>
        </p:pic>
      </p:grpSp>
    </p:spTree>
    <p:extLst>
      <p:ext uri="{BB962C8B-B14F-4D97-AF65-F5344CB8AC3E}">
        <p14:creationId xmlns:p14="http://schemas.microsoft.com/office/powerpoint/2010/main" val="15685483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37523" y="665569"/>
            <a:ext cx="11216277" cy="6035675"/>
            <a:chOff x="0" y="0"/>
            <a:chExt cx="8651748" cy="3369565"/>
          </a:xfrm>
        </p:grpSpPr>
        <p:pic>
          <p:nvPicPr>
            <p:cNvPr id="5" name="Picture 4"/>
            <p:cNvPicPr/>
            <p:nvPr/>
          </p:nvPicPr>
          <p:blipFill>
            <a:blip r:embed="rId2"/>
            <a:stretch>
              <a:fillRect/>
            </a:stretch>
          </p:blipFill>
          <p:spPr>
            <a:xfrm>
              <a:off x="0" y="0"/>
              <a:ext cx="3404616" cy="3369565"/>
            </a:xfrm>
            <a:prstGeom prst="rect">
              <a:avLst/>
            </a:prstGeom>
          </p:spPr>
        </p:pic>
        <p:pic>
          <p:nvPicPr>
            <p:cNvPr id="6" name="Picture 5"/>
            <p:cNvPicPr/>
            <p:nvPr/>
          </p:nvPicPr>
          <p:blipFill>
            <a:blip r:embed="rId2"/>
            <a:stretch>
              <a:fillRect/>
            </a:stretch>
          </p:blipFill>
          <p:spPr>
            <a:xfrm>
              <a:off x="0" y="0"/>
              <a:ext cx="3404616" cy="3369565"/>
            </a:xfrm>
            <a:prstGeom prst="rect">
              <a:avLst/>
            </a:prstGeom>
          </p:spPr>
        </p:pic>
        <p:pic>
          <p:nvPicPr>
            <p:cNvPr id="7" name="Picture 6"/>
            <p:cNvPicPr/>
            <p:nvPr/>
          </p:nvPicPr>
          <p:blipFill>
            <a:blip r:embed="rId3"/>
            <a:stretch>
              <a:fillRect/>
            </a:stretch>
          </p:blipFill>
          <p:spPr>
            <a:xfrm>
              <a:off x="3922776" y="1"/>
              <a:ext cx="4728972" cy="2958084"/>
            </a:xfrm>
            <a:prstGeom prst="rect">
              <a:avLst/>
            </a:prstGeom>
          </p:spPr>
        </p:pic>
        <p:pic>
          <p:nvPicPr>
            <p:cNvPr id="8" name="Picture 7"/>
            <p:cNvPicPr/>
            <p:nvPr/>
          </p:nvPicPr>
          <p:blipFill>
            <a:blip r:embed="rId4"/>
            <a:stretch>
              <a:fillRect/>
            </a:stretch>
          </p:blipFill>
          <p:spPr>
            <a:xfrm>
              <a:off x="3922776" y="1479805"/>
              <a:ext cx="4728972" cy="1478280"/>
            </a:xfrm>
            <a:prstGeom prst="rect">
              <a:avLst/>
            </a:prstGeom>
          </p:spPr>
        </p:pic>
      </p:grpSp>
    </p:spTree>
    <p:extLst>
      <p:ext uri="{BB962C8B-B14F-4D97-AF65-F5344CB8AC3E}">
        <p14:creationId xmlns:p14="http://schemas.microsoft.com/office/powerpoint/2010/main" val="6109812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419553" y="905691"/>
            <a:ext cx="11506836" cy="5168538"/>
            <a:chOff x="0" y="0"/>
            <a:chExt cx="8871204" cy="2225040"/>
          </a:xfrm>
        </p:grpSpPr>
        <p:pic>
          <p:nvPicPr>
            <p:cNvPr id="5" name="Picture 4"/>
            <p:cNvPicPr/>
            <p:nvPr/>
          </p:nvPicPr>
          <p:blipFill>
            <a:blip r:embed="rId2"/>
            <a:stretch>
              <a:fillRect/>
            </a:stretch>
          </p:blipFill>
          <p:spPr>
            <a:xfrm>
              <a:off x="0" y="32004"/>
              <a:ext cx="3915156" cy="1068324"/>
            </a:xfrm>
            <a:prstGeom prst="rect">
              <a:avLst/>
            </a:prstGeom>
          </p:spPr>
        </p:pic>
        <p:pic>
          <p:nvPicPr>
            <p:cNvPr id="6" name="Picture 5"/>
            <p:cNvPicPr/>
            <p:nvPr/>
          </p:nvPicPr>
          <p:blipFill>
            <a:blip r:embed="rId3"/>
            <a:stretch>
              <a:fillRect/>
            </a:stretch>
          </p:blipFill>
          <p:spPr>
            <a:xfrm>
              <a:off x="0" y="1100328"/>
              <a:ext cx="3915156" cy="1066800"/>
            </a:xfrm>
            <a:prstGeom prst="rect">
              <a:avLst/>
            </a:prstGeom>
          </p:spPr>
        </p:pic>
        <p:pic>
          <p:nvPicPr>
            <p:cNvPr id="7" name="Picture 6"/>
            <p:cNvPicPr/>
            <p:nvPr/>
          </p:nvPicPr>
          <p:blipFill>
            <a:blip r:embed="rId2"/>
            <a:stretch>
              <a:fillRect/>
            </a:stretch>
          </p:blipFill>
          <p:spPr>
            <a:xfrm>
              <a:off x="0" y="32004"/>
              <a:ext cx="3915156" cy="1068324"/>
            </a:xfrm>
            <a:prstGeom prst="rect">
              <a:avLst/>
            </a:prstGeom>
          </p:spPr>
        </p:pic>
        <p:pic>
          <p:nvPicPr>
            <p:cNvPr id="8" name="Picture 7"/>
            <p:cNvPicPr/>
            <p:nvPr/>
          </p:nvPicPr>
          <p:blipFill>
            <a:blip r:embed="rId3"/>
            <a:stretch>
              <a:fillRect/>
            </a:stretch>
          </p:blipFill>
          <p:spPr>
            <a:xfrm>
              <a:off x="0" y="1100328"/>
              <a:ext cx="3915156" cy="1066800"/>
            </a:xfrm>
            <a:prstGeom prst="rect">
              <a:avLst/>
            </a:prstGeom>
          </p:spPr>
        </p:pic>
        <p:pic>
          <p:nvPicPr>
            <p:cNvPr id="9" name="Picture 8"/>
            <p:cNvPicPr/>
            <p:nvPr/>
          </p:nvPicPr>
          <p:blipFill>
            <a:blip r:embed="rId4"/>
            <a:stretch>
              <a:fillRect/>
            </a:stretch>
          </p:blipFill>
          <p:spPr>
            <a:xfrm>
              <a:off x="4139184" y="0"/>
              <a:ext cx="4732020" cy="2225040"/>
            </a:xfrm>
            <a:prstGeom prst="rect">
              <a:avLst/>
            </a:prstGeom>
          </p:spPr>
        </p:pic>
        <p:pic>
          <p:nvPicPr>
            <p:cNvPr id="10" name="Picture 9"/>
            <p:cNvPicPr/>
            <p:nvPr/>
          </p:nvPicPr>
          <p:blipFill>
            <a:blip r:embed="rId4"/>
            <a:stretch>
              <a:fillRect/>
            </a:stretch>
          </p:blipFill>
          <p:spPr>
            <a:xfrm>
              <a:off x="4139184" y="0"/>
              <a:ext cx="4732020" cy="2225040"/>
            </a:xfrm>
            <a:prstGeom prst="rect">
              <a:avLst/>
            </a:prstGeom>
          </p:spPr>
        </p:pic>
      </p:grpSp>
    </p:spTree>
    <p:extLst>
      <p:ext uri="{BB962C8B-B14F-4D97-AF65-F5344CB8AC3E}">
        <p14:creationId xmlns:p14="http://schemas.microsoft.com/office/powerpoint/2010/main" val="30368323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1262" y="32974"/>
            <a:ext cx="10515600" cy="1325563"/>
          </a:xfrm>
        </p:spPr>
        <p:txBody>
          <a:bodyPr/>
          <a:lstStyle/>
          <a:p>
            <a:r>
              <a:rPr lang="en-GB" b="1" dirty="0"/>
              <a:t>Supporting your child in preparing for the SATs</a:t>
            </a:r>
            <a:br>
              <a:rPr lang="en-GB" b="1" dirty="0"/>
            </a:br>
            <a:endParaRPr lang="en-GB" dirty="0"/>
          </a:p>
        </p:txBody>
      </p:sp>
      <p:sp>
        <p:nvSpPr>
          <p:cNvPr id="3" name="Content Placeholder 2"/>
          <p:cNvSpPr>
            <a:spLocks noGrp="1"/>
          </p:cNvSpPr>
          <p:nvPr>
            <p:ph idx="1"/>
          </p:nvPr>
        </p:nvSpPr>
        <p:spPr>
          <a:xfrm>
            <a:off x="182881" y="1071154"/>
            <a:ext cx="11521440" cy="5643155"/>
          </a:xfrm>
        </p:spPr>
        <p:txBody>
          <a:bodyPr>
            <a:normAutofit fontScale="92500" lnSpcReduction="10000"/>
          </a:bodyPr>
          <a:lstStyle/>
          <a:p>
            <a:r>
              <a:rPr lang="en-GB" dirty="0"/>
              <a:t>Firstly, a positive attitude goes a long way. Give them as much encouragement and support as you </a:t>
            </a:r>
            <a:r>
              <a:rPr lang="en-GB" dirty="0" smtClean="0"/>
              <a:t>can.</a:t>
            </a:r>
            <a:endParaRPr lang="en-GB" dirty="0"/>
          </a:p>
          <a:p>
            <a:r>
              <a:rPr lang="en-GB" dirty="0"/>
              <a:t>Tips:</a:t>
            </a:r>
          </a:p>
          <a:p>
            <a:pPr lvl="0" fontAlgn="base"/>
            <a:r>
              <a:rPr lang="en-GB" dirty="0"/>
              <a:t>Don’t use past papers as they are used in school to prepare the children. </a:t>
            </a:r>
          </a:p>
          <a:p>
            <a:pPr lvl="0" fontAlgn="base"/>
            <a:r>
              <a:rPr lang="en-GB" dirty="0"/>
              <a:t>Attend any SATs meetings at school (or read any literature sent home).</a:t>
            </a:r>
          </a:p>
          <a:p>
            <a:pPr lvl="0" fontAlgn="base"/>
            <a:r>
              <a:rPr lang="en-GB" dirty="0"/>
              <a:t>Talk to your child’s class teacher if you have any concerns rather than worry your child.</a:t>
            </a:r>
          </a:p>
          <a:p>
            <a:pPr lvl="0" fontAlgn="base"/>
            <a:r>
              <a:rPr lang="en-GB" dirty="0"/>
              <a:t>Encourage your child to talk to their teacher or a trusted adult (including yourself) about their anxieties. Don’t forget that a small amount of anxiety is normal and not harmful.</a:t>
            </a:r>
          </a:p>
          <a:p>
            <a:pPr lvl="0" fontAlgn="base"/>
            <a:r>
              <a:rPr lang="en-GB" dirty="0"/>
              <a:t>Give your child a quiet, distraction free space to complete homework or study.</a:t>
            </a:r>
          </a:p>
          <a:p>
            <a:pPr lvl="0" fontAlgn="base"/>
            <a:r>
              <a:rPr lang="en-GB" dirty="0" smtClean="0"/>
              <a:t>Ensure </a:t>
            </a:r>
            <a:r>
              <a:rPr lang="en-GB" dirty="0"/>
              <a:t>your child is eating and drinking well and getting a good amount of sleep.</a:t>
            </a:r>
          </a:p>
          <a:p>
            <a:pPr lvl="0" fontAlgn="base"/>
            <a:r>
              <a:rPr lang="en-GB" dirty="0"/>
              <a:t>Plan something nice and fun for the weekends before and after SATs. This will help them to relax before the SATs and give them something to look forward to after. </a:t>
            </a:r>
          </a:p>
          <a:p>
            <a:pPr lvl="0" fontAlgn="base"/>
            <a:endParaRPr lang="en-GB" dirty="0"/>
          </a:p>
          <a:p>
            <a:endParaRPr lang="en-GB" dirty="0"/>
          </a:p>
        </p:txBody>
      </p:sp>
    </p:spTree>
    <p:extLst>
      <p:ext uri="{BB962C8B-B14F-4D97-AF65-F5344CB8AC3E}">
        <p14:creationId xmlns:p14="http://schemas.microsoft.com/office/powerpoint/2010/main" val="30085166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257" y="574766"/>
            <a:ext cx="11092543" cy="5917474"/>
          </a:xfrm>
        </p:spPr>
        <p:txBody>
          <a:bodyPr>
            <a:normAutofit/>
          </a:bodyPr>
          <a:lstStyle/>
          <a:p>
            <a:r>
              <a:rPr lang="en-GB" dirty="0"/>
              <a:t>Further tips</a:t>
            </a:r>
            <a:r>
              <a:rPr lang="en-GB" dirty="0" smtClean="0"/>
              <a:t>:</a:t>
            </a:r>
          </a:p>
          <a:p>
            <a:endParaRPr lang="en-GB" dirty="0"/>
          </a:p>
          <a:p>
            <a:pPr lvl="0" fontAlgn="base"/>
            <a:r>
              <a:rPr lang="en-GB" dirty="0"/>
              <a:t>If you choose to ask your child to revise at home, keep revision light. Going over key skills (times tables, real world mental maths as you are shopping or cooking) is a good way to keep revision light. </a:t>
            </a:r>
          </a:p>
          <a:p>
            <a:pPr lvl="0" fontAlgn="base"/>
            <a:r>
              <a:rPr lang="en-GB" dirty="0"/>
              <a:t>As we said before, avoid using past papers. There are plenty of free or inexpensive SATs practice materials for parents available. </a:t>
            </a:r>
          </a:p>
          <a:p>
            <a:pPr lvl="0" fontAlgn="base"/>
            <a:r>
              <a:rPr lang="en-GB" dirty="0"/>
              <a:t>If you’re looking to support your child further with maths at home, there are lots of good websites with free Year 6 revision resources. </a:t>
            </a:r>
            <a:r>
              <a:rPr lang="en-GB" dirty="0" smtClean="0"/>
              <a:t>On our class page, I have put a link to different websites that are good for revision.</a:t>
            </a:r>
          </a:p>
          <a:p>
            <a:pPr fontAlgn="base"/>
            <a:r>
              <a:rPr lang="en-GB" dirty="0"/>
              <a:t>Ensure your child attends the free (funded by PTA) breakfast club during SATS week.</a:t>
            </a:r>
          </a:p>
          <a:p>
            <a:pPr lvl="0" fontAlgn="base"/>
            <a:endParaRPr lang="en-GB" sz="3200" dirty="0"/>
          </a:p>
        </p:txBody>
      </p:sp>
    </p:spTree>
    <p:extLst>
      <p:ext uri="{BB962C8B-B14F-4D97-AF65-F5344CB8AC3E}">
        <p14:creationId xmlns:p14="http://schemas.microsoft.com/office/powerpoint/2010/main" val="2798241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01972"/>
          </a:xfrm>
        </p:spPr>
        <p:txBody>
          <a:bodyPr>
            <a:normAutofit fontScale="90000"/>
          </a:bodyPr>
          <a:lstStyle/>
          <a:p>
            <a:pPr algn="ctr"/>
            <a:r>
              <a:rPr lang="en-GB" b="1" dirty="0" smtClean="0"/>
              <a:t>Things to remember about SATs</a:t>
            </a:r>
            <a:br>
              <a:rPr lang="en-GB" b="1" dirty="0" smtClean="0"/>
            </a:br>
            <a:endParaRPr lang="en-GB" dirty="0"/>
          </a:p>
        </p:txBody>
      </p:sp>
      <p:sp>
        <p:nvSpPr>
          <p:cNvPr id="3" name="Content Placeholder 2"/>
          <p:cNvSpPr>
            <a:spLocks noGrp="1"/>
          </p:cNvSpPr>
          <p:nvPr>
            <p:ph idx="1"/>
          </p:nvPr>
        </p:nvSpPr>
        <p:spPr>
          <a:xfrm>
            <a:off x="444137" y="1554480"/>
            <a:ext cx="11443063" cy="5029200"/>
          </a:xfrm>
        </p:spPr>
        <p:txBody>
          <a:bodyPr>
            <a:normAutofit/>
          </a:bodyPr>
          <a:lstStyle/>
          <a:p>
            <a:r>
              <a:rPr lang="en-GB" dirty="0" smtClean="0"/>
              <a:t>SATs </a:t>
            </a:r>
            <a:r>
              <a:rPr lang="en-GB" dirty="0"/>
              <a:t>focus on what children know about Maths and English. </a:t>
            </a:r>
          </a:p>
          <a:p>
            <a:r>
              <a:rPr lang="en-GB" dirty="0"/>
              <a:t>They will not reflect how talented they are at science, geography, art, PE…, and they certainly won’t highlight all their amazing personal characteristics.</a:t>
            </a:r>
          </a:p>
          <a:p>
            <a:r>
              <a:rPr lang="en-GB" dirty="0"/>
              <a:t>SATs don’t tell the whole story.</a:t>
            </a:r>
          </a:p>
          <a:p>
            <a:r>
              <a:rPr lang="en-GB" dirty="0" smtClean="0"/>
              <a:t>SATs </a:t>
            </a:r>
            <a:r>
              <a:rPr lang="en-GB" dirty="0"/>
              <a:t>are only four days out of a whole Primary School career. </a:t>
            </a:r>
          </a:p>
          <a:p>
            <a:pPr marL="0" indent="0">
              <a:buNone/>
            </a:pPr>
            <a:endParaRPr lang="en-GB" dirty="0"/>
          </a:p>
        </p:txBody>
      </p:sp>
    </p:spTree>
    <p:extLst>
      <p:ext uri="{BB962C8B-B14F-4D97-AF65-F5344CB8AC3E}">
        <p14:creationId xmlns:p14="http://schemas.microsoft.com/office/powerpoint/2010/main" val="18529722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Advice for Year 6 children</a:t>
            </a:r>
            <a:br>
              <a:rPr lang="en-GB" b="1" dirty="0" smtClean="0"/>
            </a:br>
            <a:endParaRPr lang="en-GB" dirty="0"/>
          </a:p>
        </p:txBody>
      </p:sp>
      <p:sp>
        <p:nvSpPr>
          <p:cNvPr id="3" name="Content Placeholder 2"/>
          <p:cNvSpPr>
            <a:spLocks noGrp="1"/>
          </p:cNvSpPr>
          <p:nvPr>
            <p:ph idx="1"/>
          </p:nvPr>
        </p:nvSpPr>
        <p:spPr>
          <a:xfrm>
            <a:off x="365759" y="1825624"/>
            <a:ext cx="11469189" cy="4640489"/>
          </a:xfrm>
        </p:spPr>
        <p:txBody>
          <a:bodyPr>
            <a:normAutofit fontScale="85000" lnSpcReduction="20000"/>
          </a:bodyPr>
          <a:lstStyle/>
          <a:p>
            <a:pPr lvl="0" fontAlgn="base">
              <a:lnSpc>
                <a:spcPct val="110000"/>
              </a:lnSpc>
            </a:pPr>
            <a:r>
              <a:rPr lang="en-GB" dirty="0" smtClean="0"/>
              <a:t>Listen </a:t>
            </a:r>
            <a:r>
              <a:rPr lang="en-GB" dirty="0"/>
              <a:t>to your teacher.</a:t>
            </a:r>
          </a:p>
          <a:p>
            <a:pPr lvl="0" fontAlgn="base">
              <a:lnSpc>
                <a:spcPct val="110000"/>
              </a:lnSpc>
            </a:pPr>
            <a:r>
              <a:rPr lang="en-GB" dirty="0"/>
              <a:t>The adults you work with all want you to do your best.</a:t>
            </a:r>
          </a:p>
          <a:p>
            <a:pPr lvl="0" fontAlgn="base">
              <a:lnSpc>
                <a:spcPct val="110000"/>
              </a:lnSpc>
            </a:pPr>
            <a:r>
              <a:rPr lang="en-GB" dirty="0"/>
              <a:t>Get plenty of sleep and eat well, this will help your brain.</a:t>
            </a:r>
          </a:p>
          <a:p>
            <a:pPr lvl="0" fontAlgn="base">
              <a:lnSpc>
                <a:spcPct val="110000"/>
              </a:lnSpc>
            </a:pPr>
            <a:r>
              <a:rPr lang="en-GB" dirty="0"/>
              <a:t>Read all the questions carefully. This can help you to avoid silly mistakes.</a:t>
            </a:r>
          </a:p>
          <a:p>
            <a:pPr lvl="0" fontAlgn="base">
              <a:lnSpc>
                <a:spcPct val="110000"/>
              </a:lnSpc>
            </a:pPr>
            <a:r>
              <a:rPr lang="en-GB" dirty="0"/>
              <a:t>Don’t panic. There may be questions you think you can’t answer. Take a deep breath. Read it again. You can always move on and go back to it later. It’s often better to write something rather than nothing. </a:t>
            </a:r>
          </a:p>
          <a:p>
            <a:pPr lvl="0" fontAlgn="base">
              <a:lnSpc>
                <a:spcPct val="110000"/>
              </a:lnSpc>
            </a:pPr>
            <a:r>
              <a:rPr lang="en-GB" dirty="0"/>
              <a:t>Remember that the Year 6 SATs last for 4 days out of your whole life</a:t>
            </a:r>
            <a:r>
              <a:rPr lang="en-GB" dirty="0" smtClean="0"/>
              <a:t>!</a:t>
            </a:r>
          </a:p>
          <a:p>
            <a:pPr lvl="0" fontAlgn="base">
              <a:lnSpc>
                <a:spcPct val="110000"/>
              </a:lnSpc>
            </a:pPr>
            <a:endParaRPr lang="en-GB" dirty="0"/>
          </a:p>
          <a:p>
            <a:pPr marL="0" indent="0">
              <a:lnSpc>
                <a:spcPct val="110000"/>
              </a:lnSpc>
              <a:buNone/>
            </a:pPr>
            <a:r>
              <a:rPr lang="en-GB" b="1" dirty="0">
                <a:solidFill>
                  <a:srgbClr val="002060"/>
                </a:solidFill>
              </a:rPr>
              <a:t>“Stay focused in class so you don’t have loads of extra studying to do at home!” – Year 7 pupil’s advice.</a:t>
            </a:r>
          </a:p>
          <a:p>
            <a:endParaRPr lang="en-GB" dirty="0"/>
          </a:p>
        </p:txBody>
      </p:sp>
    </p:spTree>
    <p:extLst>
      <p:ext uri="{BB962C8B-B14F-4D97-AF65-F5344CB8AC3E}">
        <p14:creationId xmlns:p14="http://schemas.microsoft.com/office/powerpoint/2010/main" val="8906702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1841</Words>
  <Application>Microsoft Office PowerPoint</Application>
  <PresentationFormat>Widescreen</PresentationFormat>
  <Paragraphs>154</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PowerPoint Presentation</vt:lpstr>
      <vt:lpstr>When are the SATs? </vt:lpstr>
      <vt:lpstr>When and how the SATs are completed </vt:lpstr>
      <vt:lpstr>Specific arrangements for SATs </vt:lpstr>
      <vt:lpstr>The results </vt:lpstr>
      <vt:lpstr>Grammar, Punctuation and Spelling</vt:lpstr>
      <vt:lpstr>Grammar, Punctuation and Spelling: Paper 1 (GPS) </vt:lpstr>
      <vt:lpstr>Grammar, Punctuation and Spelling: Paper 1 Example </vt:lpstr>
      <vt:lpstr>Grammar, Punctuation and Spelling: Paper 2 (spelling) </vt:lpstr>
      <vt:lpstr>Reading: Tuesday 12th May  </vt:lpstr>
      <vt:lpstr>Reading</vt:lpstr>
      <vt:lpstr>PowerPoint Presentation</vt:lpstr>
      <vt:lpstr>PowerPoint Presentation</vt:lpstr>
      <vt:lpstr>PowerPoint Presentation</vt:lpstr>
      <vt:lpstr>How you can help at home</vt:lpstr>
      <vt:lpstr>Maths: Wednesday 13th May and Thursday 14th May </vt:lpstr>
      <vt:lpstr>Arithmetic Test</vt:lpstr>
      <vt:lpstr>PowerPoint Presentation</vt:lpstr>
      <vt:lpstr>Maths Papers 2 and 3 (Reasoning) </vt:lpstr>
      <vt:lpstr>PowerPoint Presentation</vt:lpstr>
      <vt:lpstr>PowerPoint Presentation</vt:lpstr>
      <vt:lpstr>PowerPoint Presentation</vt:lpstr>
      <vt:lpstr>Supporting your child in preparing for the SATs </vt:lpstr>
      <vt:lpstr>PowerPoint Presentation</vt:lpstr>
      <vt:lpstr>Things to remember about SATs </vt:lpstr>
      <vt:lpstr>Advice for Year 6 children </vt:lpstr>
    </vt:vector>
  </TitlesOfParts>
  <Company>Jamea Al Kauthar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Marc Duckworth</dc:creator>
  <cp:lastModifiedBy>Marc Duckworth</cp:lastModifiedBy>
  <cp:revision>9</cp:revision>
  <dcterms:created xsi:type="dcterms:W3CDTF">2026-01-19T20:28:24Z</dcterms:created>
  <dcterms:modified xsi:type="dcterms:W3CDTF">2026-01-19T21:55:58Z</dcterms:modified>
</cp:coreProperties>
</file>