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77838" indent="-136525"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57263" indent="-273050"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435100" indent="-409575"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914525" indent="-546100"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00CC00"/>
    <a:srgbClr val="FF6600"/>
    <a:srgbClr val="FF0066"/>
    <a:srgbClr val="CC00FF"/>
    <a:srgbClr val="0066FF"/>
    <a:srgbClr val="FFFF00"/>
    <a:srgbClr val="66FF33"/>
    <a:srgbClr val="FF33CC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64855F-0D0C-EC11-5F78-09DFD79147BE}" v="4" dt="2024-04-15T07:37:18.4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1572" y="33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l" defTabSz="949587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026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r" defTabSz="949587">
              <a:defRPr sz="1200">
                <a:cs typeface="+mn-cs"/>
              </a:defRPr>
            </a:lvl1pPr>
          </a:lstStyle>
          <a:p>
            <a:pPr>
              <a:defRPr/>
            </a:pPr>
            <a:fld id="{F2EFE0D3-DF17-4596-BB98-8186D061C7DC}" type="datetimeFigureOut">
              <a:rPr lang="en-GB"/>
              <a:pPr>
                <a:defRPr/>
              </a:pPr>
              <a:t>22/04/2025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99" tIns="45350" rIns="90699" bIns="4535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139" y="4715035"/>
            <a:ext cx="5439398" cy="4467539"/>
          </a:xfrm>
          <a:prstGeom prst="rect">
            <a:avLst/>
          </a:prstGeom>
        </p:spPr>
        <p:txBody>
          <a:bodyPr vert="horz" lIns="90699" tIns="45350" rIns="90699" bIns="4535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l" defTabSz="949587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026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r" defTabSz="949587">
              <a:defRPr sz="1200">
                <a:cs typeface="+mn-cs"/>
              </a:defRPr>
            </a:lvl1pPr>
          </a:lstStyle>
          <a:p>
            <a:pPr>
              <a:defRPr/>
            </a:pPr>
            <a:fld id="{654F3423-93C6-4F6E-9413-B6C97B8DA8E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25149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49509"/>
            <a:fld id="{DC27EB2F-C388-4303-983B-B2A6075B4D50}" type="slidenum">
              <a:rPr lang="en-GB" smtClean="0">
                <a:cs typeface="Arial" charset="0"/>
              </a:rPr>
              <a:pPr defTabSz="949509"/>
              <a:t>1</a:t>
            </a:fld>
            <a:endParaRPr lang="en-GB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893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89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7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6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15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94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73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52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31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059B6-1EA8-455D-901E-9DC33A0055D8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85578-CFCC-4AB7-8B2F-23CCB266A1D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1A971-EAB7-451F-A755-345EEB8DFB07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0210A-76B3-44A2-8418-023C09387BE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89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78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367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156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945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734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523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312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73148-0E99-4365-8615-EF5C33ABC8BD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C8F19-1D8E-4BC3-AF19-821967EBC53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09F65-D99A-4B59-BA51-D1AF59F7BA44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3B2AF-BB4B-4FEA-89F6-C691D50DC06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08" indent="0">
              <a:buNone/>
              <a:defRPr sz="2100" b="1"/>
            </a:lvl2pPr>
            <a:lvl3pPr marL="957816" indent="0">
              <a:buNone/>
              <a:defRPr sz="1900" b="1"/>
            </a:lvl3pPr>
            <a:lvl4pPr marL="1436724" indent="0">
              <a:buNone/>
              <a:defRPr sz="1600" b="1"/>
            </a:lvl4pPr>
            <a:lvl5pPr marL="1915631" indent="0">
              <a:buNone/>
              <a:defRPr sz="1600" b="1"/>
            </a:lvl5pPr>
            <a:lvl6pPr marL="2394539" indent="0">
              <a:buNone/>
              <a:defRPr sz="1600" b="1"/>
            </a:lvl6pPr>
            <a:lvl7pPr marL="2873447" indent="0">
              <a:buNone/>
              <a:defRPr sz="1600" b="1"/>
            </a:lvl7pPr>
            <a:lvl8pPr marL="3352355" indent="0">
              <a:buNone/>
              <a:defRPr sz="1600" b="1"/>
            </a:lvl8pPr>
            <a:lvl9pPr marL="383126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08" indent="0">
              <a:buNone/>
              <a:defRPr sz="2100" b="1"/>
            </a:lvl2pPr>
            <a:lvl3pPr marL="957816" indent="0">
              <a:buNone/>
              <a:defRPr sz="1900" b="1"/>
            </a:lvl3pPr>
            <a:lvl4pPr marL="1436724" indent="0">
              <a:buNone/>
              <a:defRPr sz="1600" b="1"/>
            </a:lvl4pPr>
            <a:lvl5pPr marL="1915631" indent="0">
              <a:buNone/>
              <a:defRPr sz="1600" b="1"/>
            </a:lvl5pPr>
            <a:lvl6pPr marL="2394539" indent="0">
              <a:buNone/>
              <a:defRPr sz="1600" b="1"/>
            </a:lvl6pPr>
            <a:lvl7pPr marL="2873447" indent="0">
              <a:buNone/>
              <a:defRPr sz="1600" b="1"/>
            </a:lvl7pPr>
            <a:lvl8pPr marL="3352355" indent="0">
              <a:buNone/>
              <a:defRPr sz="1600" b="1"/>
            </a:lvl8pPr>
            <a:lvl9pPr marL="383126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CF0A1-2C00-4B77-A190-193DDE3AF93C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219A1-ED23-4A61-B219-07F4BA11060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B3A66-D726-4752-B150-DF8D620273AF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8F47C-DA55-49E8-9FD2-56A9B58C810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A00DD-3511-4DA9-9C66-68AE1BD137E6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388C2-F0B8-4C48-AA63-33087E6CD44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78908" indent="0">
              <a:buNone/>
              <a:defRPr sz="1300"/>
            </a:lvl2pPr>
            <a:lvl3pPr marL="957816" indent="0">
              <a:buNone/>
              <a:defRPr sz="1000"/>
            </a:lvl3pPr>
            <a:lvl4pPr marL="1436724" indent="0">
              <a:buNone/>
              <a:defRPr sz="1000"/>
            </a:lvl4pPr>
            <a:lvl5pPr marL="1915631" indent="0">
              <a:buNone/>
              <a:defRPr sz="1000"/>
            </a:lvl5pPr>
            <a:lvl6pPr marL="2394539" indent="0">
              <a:buNone/>
              <a:defRPr sz="1000"/>
            </a:lvl6pPr>
            <a:lvl7pPr marL="2873447" indent="0">
              <a:buNone/>
              <a:defRPr sz="1000"/>
            </a:lvl7pPr>
            <a:lvl8pPr marL="3352355" indent="0">
              <a:buNone/>
              <a:defRPr sz="1000"/>
            </a:lvl8pPr>
            <a:lvl9pPr marL="383126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6F3C8-FEA7-421B-B4F9-AE1626CD26F7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3456A-B831-48DF-AEC5-133D81143C7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400"/>
            </a:lvl1pPr>
            <a:lvl2pPr marL="478908" indent="0">
              <a:buNone/>
              <a:defRPr sz="2900"/>
            </a:lvl2pPr>
            <a:lvl3pPr marL="957816" indent="0">
              <a:buNone/>
              <a:defRPr sz="2500"/>
            </a:lvl3pPr>
            <a:lvl4pPr marL="1436724" indent="0">
              <a:buNone/>
              <a:defRPr sz="2100"/>
            </a:lvl4pPr>
            <a:lvl5pPr marL="1915631" indent="0">
              <a:buNone/>
              <a:defRPr sz="2100"/>
            </a:lvl5pPr>
            <a:lvl6pPr marL="2394539" indent="0">
              <a:buNone/>
              <a:defRPr sz="2100"/>
            </a:lvl6pPr>
            <a:lvl7pPr marL="2873447" indent="0">
              <a:buNone/>
              <a:defRPr sz="2100"/>
            </a:lvl7pPr>
            <a:lvl8pPr marL="3352355" indent="0">
              <a:buNone/>
              <a:defRPr sz="2100"/>
            </a:lvl8pPr>
            <a:lvl9pPr marL="3831263" indent="0">
              <a:buNone/>
              <a:defRPr sz="21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78908" indent="0">
              <a:buNone/>
              <a:defRPr sz="1300"/>
            </a:lvl2pPr>
            <a:lvl3pPr marL="957816" indent="0">
              <a:buNone/>
              <a:defRPr sz="1000"/>
            </a:lvl3pPr>
            <a:lvl4pPr marL="1436724" indent="0">
              <a:buNone/>
              <a:defRPr sz="1000"/>
            </a:lvl4pPr>
            <a:lvl5pPr marL="1915631" indent="0">
              <a:buNone/>
              <a:defRPr sz="1000"/>
            </a:lvl5pPr>
            <a:lvl6pPr marL="2394539" indent="0">
              <a:buNone/>
              <a:defRPr sz="1000"/>
            </a:lvl6pPr>
            <a:lvl7pPr marL="2873447" indent="0">
              <a:buNone/>
              <a:defRPr sz="1000"/>
            </a:lvl7pPr>
            <a:lvl8pPr marL="3352355" indent="0">
              <a:buNone/>
              <a:defRPr sz="1000"/>
            </a:lvl8pPr>
            <a:lvl9pPr marL="383126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F41F5-81EE-4ABC-A34F-651429D5F975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CFA1D-1636-4B08-A196-5E530892590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C2FBF-93DA-4174-B358-1EB7E9A7A544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520FC-1F43-41F8-BB87-42D57FC7943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83D95-D556-480F-98C3-0A854FD26AD4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332F1-0B85-4301-AAE5-0F0C8D0FC2F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2" tIns="47891" rIns="95782" bIns="4789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2" tIns="47891" rIns="95782" bIns="478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5782" tIns="47891" rIns="95782" bIns="47891" rtlCol="0" anchor="ctr"/>
          <a:lstStyle>
            <a:lvl1pPr algn="l" defTabSz="957816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7EC055-FCA3-49BA-ADDC-30211D01A65A}" type="datetimeFigureOut">
              <a:rPr lang="en-US"/>
              <a:pPr>
                <a:defRPr/>
              </a:pPr>
              <a:t>4/22/2025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5782" tIns="47891" rIns="95782" bIns="47891" rtlCol="0" anchor="ctr"/>
          <a:lstStyle>
            <a:lvl1pPr algn="ctr" defTabSz="957816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5782" tIns="47891" rIns="95782" bIns="47891" rtlCol="0" anchor="ctr"/>
          <a:lstStyle>
            <a:lvl1pPr algn="r" defTabSz="957816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C080E7-34F4-4C1A-B593-49D2A022B3E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957263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2pPr>
      <a:lvl3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3pPr>
      <a:lvl4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4pPr>
      <a:lvl5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5pPr>
      <a:lvl6pPr marL="342077" algn="ctr" defTabSz="957341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6pPr>
      <a:lvl7pPr marL="684154" algn="ctr" defTabSz="957341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7pPr>
      <a:lvl8pPr marL="1026231" algn="ctr" defTabSz="957341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8pPr>
      <a:lvl9pPr marL="1368308" algn="ctr" defTabSz="957341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9pPr>
    </p:titleStyle>
    <p:bodyStyle>
      <a:lvl1pPr marL="357188" indent="-357188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77875" indent="-298450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6975" indent="-238125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4813" indent="-238125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4238" indent="-238125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3993" indent="-239454" algn="l" defTabSz="957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901" indent="-239454" algn="l" defTabSz="957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809" indent="-239454" algn="l" defTabSz="957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717" indent="-239454" algn="l" defTabSz="957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08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16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24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631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539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447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355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263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s://www.ssmj.lancs.sch.uk/covid-home-learning-2020202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3581099" y="2253134"/>
            <a:ext cx="2976213" cy="3577737"/>
          </a:xfrm>
          <a:prstGeom prst="rect">
            <a:avLst/>
          </a:prstGeom>
          <a:solidFill>
            <a:srgbClr val="92D05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68415" tIns="34208" rIns="68415" bIns="34208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FFFFFF"/>
                </a:solidFill>
                <a:cs typeface="Arial" charset="0"/>
              </a:rPr>
              <a:t>Year 4  Summer term</a:t>
            </a:r>
          </a:p>
          <a:p>
            <a:pPr algn="ctr">
              <a:defRPr/>
            </a:pPr>
            <a:r>
              <a:rPr lang="en-GB" sz="2400" b="1" dirty="0">
                <a:solidFill>
                  <a:srgbClr val="FFFFFF"/>
                </a:solidFill>
                <a:cs typeface="Arial" charset="0"/>
              </a:rPr>
              <a:t>22.4.25 -23.5.2025</a:t>
            </a:r>
          </a:p>
          <a:p>
            <a:pPr algn="ctr">
              <a:defRPr/>
            </a:pPr>
            <a:endParaRPr lang="en-GB" sz="24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01191" y="3442836"/>
            <a:ext cx="3024188" cy="1635600"/>
          </a:xfrm>
          <a:prstGeom prst="rect">
            <a:avLst/>
          </a:prstGeom>
          <a:solidFill>
            <a:srgbClr val="CC00FF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>
            <a:spAutoFit/>
          </a:bodyPr>
          <a:lstStyle/>
          <a:p>
            <a:pPr algn="ctr">
              <a:defRPr/>
            </a:pPr>
            <a:r>
              <a:rPr lang="en-US" sz="1600" b="1" u="sng" dirty="0">
                <a:solidFill>
                  <a:srgbClr val="000000"/>
                </a:solidFill>
                <a:latin typeface="Calibri" pitchFamily="34" charset="0"/>
              </a:rPr>
              <a:t>Religious Education </a:t>
            </a:r>
            <a:r>
              <a:rPr lang="en-US" sz="1600" b="1" dirty="0">
                <a:solidFill>
                  <a:srgbClr val="000000"/>
                </a:solidFill>
                <a:latin typeface="Calibri" pitchFamily="34" charset="0"/>
              </a:rPr>
              <a:t>(RE</a:t>
            </a:r>
            <a:r>
              <a:rPr lang="en-US" sz="1400" b="1" dirty="0">
                <a:solidFill>
                  <a:srgbClr val="000000"/>
                </a:solidFill>
                <a:latin typeface="Calibri" pitchFamily="34" charset="0"/>
              </a:rPr>
              <a:t>)</a:t>
            </a:r>
            <a:endParaRPr lang="en-GB" sz="1400" b="1" dirty="0">
              <a:solidFill>
                <a:srgbClr val="000000"/>
              </a:solidFill>
              <a:latin typeface="Calibri" pitchFamily="34" charset="0"/>
            </a:endParaRPr>
          </a:p>
          <a:p>
            <a:pPr algn="ctr"/>
            <a:r>
              <a:rPr lang="en-US" sz="1400" b="1" dirty="0">
                <a:solidFill>
                  <a:srgbClr val="000000"/>
                </a:solidFill>
                <a:latin typeface="Calibri" pitchFamily="34" charset="0"/>
              </a:rPr>
              <a:t>Our RE work will focus on The Pentecost. We will learn: How good news brings life and the new life of the Easter message is spread through the power of the Holy Spirit.</a:t>
            </a:r>
          </a:p>
          <a:p>
            <a:pPr algn="ctr"/>
            <a:endParaRPr lang="en-US" sz="1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558449" y="5611147"/>
            <a:ext cx="3052942" cy="1173935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>
              <a:defRPr/>
            </a:pPr>
            <a:r>
              <a:rPr lang="en-US" sz="1400" b="1" u="sng" dirty="0">
                <a:solidFill>
                  <a:srgbClr val="000000"/>
                </a:solidFill>
                <a:latin typeface="Calibri"/>
                <a:ea typeface="Calibri"/>
                <a:cs typeface="Arial"/>
              </a:rPr>
              <a:t>Geography</a:t>
            </a:r>
          </a:p>
          <a:p>
            <a:pPr algn="ctr">
              <a:defRPr/>
            </a:pPr>
            <a:r>
              <a:rPr lang="en-US" sz="1400" b="1" dirty="0">
                <a:solidFill>
                  <a:srgbClr val="000000"/>
                </a:solidFill>
                <a:latin typeface="Calibri"/>
                <a:ea typeface="Calibri"/>
                <a:cs typeface="Arial"/>
              </a:rPr>
              <a:t>In Geography, we will be learning about rivers. We will be studying their formation, journey and comparing different rivers.</a:t>
            </a:r>
            <a:endParaRPr lang="en-US" sz="1400" b="1" dirty="0">
              <a:solidFill>
                <a:srgbClr val="000000"/>
              </a:solidFill>
              <a:latin typeface="Calibri" pitchFamily="34" charset="0"/>
              <a:ea typeface="Calibri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25943" y="5498296"/>
            <a:ext cx="3182557" cy="1389379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>
            <a:spAutoFit/>
          </a:bodyPr>
          <a:lstStyle/>
          <a:p>
            <a:pPr algn="ctr"/>
            <a:r>
              <a:rPr lang="en-US" sz="1400" b="1" u="sng" dirty="0">
                <a:solidFill>
                  <a:srgbClr val="000000"/>
                </a:solidFill>
                <a:latin typeface="Calibri" pitchFamily="34" charset="0"/>
              </a:rPr>
              <a:t>Physical Education </a:t>
            </a:r>
            <a:r>
              <a:rPr lang="en-US" sz="1400" b="1" dirty="0">
                <a:solidFill>
                  <a:srgbClr val="000000"/>
                </a:solidFill>
                <a:latin typeface="Calibri" pitchFamily="34" charset="0"/>
              </a:rPr>
              <a:t>(P.E)</a:t>
            </a:r>
          </a:p>
          <a:p>
            <a:pPr algn="ctr"/>
            <a:r>
              <a:rPr lang="en-US" sz="1400" b="1" dirty="0">
                <a:solidFill>
                  <a:srgbClr val="000000"/>
                </a:solidFill>
                <a:latin typeface="Calibri" pitchFamily="34" charset="0"/>
              </a:rPr>
              <a:t>In P.E we will be focusing on athletics. Learning news skills for Sports Day.</a:t>
            </a:r>
          </a:p>
          <a:p>
            <a:pPr algn="ctr"/>
            <a:r>
              <a:rPr lang="en-US" sz="1400" b="1" dirty="0">
                <a:solidFill>
                  <a:srgbClr val="000000"/>
                </a:solidFill>
                <a:latin typeface="Calibri" pitchFamily="34" charset="0"/>
              </a:rPr>
              <a:t>We will also be back outside enjoying our Forest School activities with Miss Harkin.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45942" y="2639341"/>
            <a:ext cx="3176214" cy="1173935"/>
          </a:xfrm>
          <a:prstGeom prst="rect">
            <a:avLst/>
          </a:prstGeom>
          <a:solidFill>
            <a:srgbClr val="FF0066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>
              <a:defRPr/>
            </a:pPr>
            <a:r>
              <a:rPr lang="en-US" sz="1400" b="1" u="sng" dirty="0">
                <a:latin typeface="+mn-lt"/>
              </a:rPr>
              <a:t>French</a:t>
            </a:r>
          </a:p>
          <a:p>
            <a:pPr algn="ctr">
              <a:defRPr/>
            </a:pPr>
            <a:r>
              <a:rPr lang="en-US" sz="1400" b="1" dirty="0">
                <a:latin typeface="+mn-lt"/>
                <a:cs typeface="Arial"/>
              </a:rPr>
              <a:t>In French we will be learning about items in the classroom and how to follow and give basic classroom commands.</a:t>
            </a:r>
            <a:endParaRPr lang="en-GB" sz="1400" dirty="0">
              <a:latin typeface="+mn-lt"/>
              <a:cs typeface="Arial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622387" y="160027"/>
            <a:ext cx="3024188" cy="2035710"/>
          </a:xfrm>
          <a:prstGeom prst="rect">
            <a:avLst/>
          </a:prstGeom>
          <a:solidFill>
            <a:srgbClr val="00FF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95782" tIns="47891" rIns="95782" bIns="47891" anchor="t">
            <a:spAutoFit/>
          </a:bodyPr>
          <a:lstStyle/>
          <a:p>
            <a:pPr algn="ctr"/>
            <a:r>
              <a:rPr lang="en-US" sz="1400" b="1" u="sng" dirty="0">
                <a:solidFill>
                  <a:srgbClr val="000000"/>
                </a:solidFill>
                <a:latin typeface="Calibri" pitchFamily="34" charset="0"/>
              </a:rPr>
              <a:t>English</a:t>
            </a:r>
          </a:p>
          <a:p>
            <a:pPr algn="ctr"/>
            <a:r>
              <a:rPr lang="en-US" sz="1400" b="1" dirty="0">
                <a:solidFill>
                  <a:srgbClr val="000000"/>
                </a:solidFill>
                <a:latin typeface="Calibri"/>
                <a:cs typeface="Arial"/>
              </a:rPr>
              <a:t>In English we will being by looking at adventure stories and poems with a structure. We will use the book ‘The Mousehole Cat’ as stimuli.  We will then move onto a novel ‘The Water Horse’ by Dick King Smith.</a:t>
            </a:r>
            <a:endParaRPr lang="en-US" sz="1400" b="1" dirty="0">
              <a:solidFill>
                <a:srgbClr val="000000"/>
              </a:solidFill>
              <a:latin typeface="Calibri" pitchFamily="34" charset="0"/>
            </a:endParaRPr>
          </a:p>
          <a:p>
            <a:pPr algn="ctr"/>
            <a:endParaRPr lang="en-US" sz="1400" b="1" u="sng" dirty="0">
              <a:solidFill>
                <a:srgbClr val="000000"/>
              </a:solidFill>
              <a:latin typeface="Calibri" pitchFamily="34" charset="0"/>
            </a:endParaRPr>
          </a:p>
          <a:p>
            <a:pPr algn="ctr"/>
            <a:endParaRPr lang="en-US" sz="1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60598" y="1778840"/>
            <a:ext cx="3189350" cy="743048"/>
          </a:xfrm>
          <a:prstGeom prst="rect">
            <a:avLst/>
          </a:prstGeom>
          <a:solidFill>
            <a:srgbClr val="FF66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/>
            <a:r>
              <a:rPr lang="en-GB" sz="1400" b="1" u="sng" dirty="0">
                <a:solidFill>
                  <a:srgbClr val="000000"/>
                </a:solidFill>
                <a:latin typeface="Calibri" pitchFamily="34" charset="0"/>
              </a:rPr>
              <a:t>Science</a:t>
            </a:r>
            <a:endParaRPr lang="en-GB" sz="1400" b="1" dirty="0">
              <a:solidFill>
                <a:srgbClr val="000000"/>
              </a:solidFill>
              <a:latin typeface="+mn-lt"/>
            </a:endParaRPr>
          </a:p>
          <a:p>
            <a:pPr algn="ctr"/>
            <a:r>
              <a:rPr lang="en-GB" sz="1400" b="1" dirty="0">
                <a:solidFill>
                  <a:srgbClr val="000000"/>
                </a:solidFill>
                <a:latin typeface="+mn-lt"/>
                <a:cs typeface="Arial"/>
              </a:rPr>
              <a:t>In Science this half term we will be learning about states of matter.</a:t>
            </a:r>
            <a:endParaRPr lang="en-GB" sz="1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5457" y="43673"/>
            <a:ext cx="3189349" cy="1604823"/>
          </a:xfrm>
          <a:prstGeom prst="rect">
            <a:avLst/>
          </a:prstGeom>
          <a:solidFill>
            <a:srgbClr val="00CCFF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>
            <a:spAutoFit/>
          </a:bodyPr>
          <a:lstStyle/>
          <a:p>
            <a:pPr algn="ctr">
              <a:defRPr/>
            </a:pPr>
            <a:r>
              <a:rPr lang="en-US" sz="1400" b="1" u="sng" dirty="0">
                <a:solidFill>
                  <a:srgbClr val="000000"/>
                </a:solidFill>
                <a:latin typeface="+mn-lt"/>
              </a:rPr>
              <a:t>Mathematics</a:t>
            </a:r>
          </a:p>
          <a:p>
            <a:pPr algn="ctr">
              <a:defRPr/>
            </a:pPr>
            <a:r>
              <a:rPr lang="en-GB" sz="1400" b="1" dirty="0">
                <a:solidFill>
                  <a:srgbClr val="000000"/>
                </a:solidFill>
                <a:latin typeface="+mn-lt"/>
              </a:rPr>
              <a:t>We will continue to develop our mathematical skills using the DFE Material by learning about: Number</a:t>
            </a:r>
          </a:p>
          <a:p>
            <a:pPr marL="171450" indent="-171450" algn="ctr">
              <a:buFont typeface="Arial" panose="020B0604020202020204" pitchFamily="34" charset="0"/>
              <a:buChar char="•"/>
              <a:defRPr/>
            </a:pPr>
            <a:r>
              <a:rPr lang="en-GB" sz="1400" b="1" dirty="0">
                <a:solidFill>
                  <a:srgbClr val="000000"/>
                </a:solidFill>
                <a:latin typeface="+mn-lt"/>
              </a:rPr>
              <a:t>Decimals</a:t>
            </a:r>
          </a:p>
          <a:p>
            <a:pPr marL="171450" indent="-171450" algn="ctr">
              <a:buFont typeface="Arial" panose="020B0604020202020204" pitchFamily="34" charset="0"/>
              <a:buChar char="•"/>
              <a:defRPr/>
            </a:pPr>
            <a:r>
              <a:rPr lang="en-GB" sz="1400" b="1" dirty="0">
                <a:solidFill>
                  <a:srgbClr val="000000"/>
                </a:solidFill>
                <a:latin typeface="+mn-lt"/>
              </a:rPr>
              <a:t>Measurement - money</a:t>
            </a:r>
          </a:p>
          <a:p>
            <a:pPr marL="171450" indent="-171450" algn="ctr">
              <a:buFont typeface="Arial" panose="020B0604020202020204" pitchFamily="34" charset="0"/>
              <a:buChar char="•"/>
              <a:defRPr/>
            </a:pPr>
            <a:r>
              <a:rPr lang="en-GB" sz="1400" b="1" dirty="0">
                <a:solidFill>
                  <a:srgbClr val="000000"/>
                </a:solidFill>
                <a:latin typeface="+mn-lt"/>
              </a:rPr>
              <a:t>Measurement - time</a:t>
            </a:r>
          </a:p>
        </p:txBody>
      </p:sp>
      <p:cxnSp>
        <p:nvCxnSpPr>
          <p:cNvPr id="14348" name="Elbow Connector 24"/>
          <p:cNvCxnSpPr>
            <a:cxnSpLocks noChangeShapeType="1"/>
          </p:cNvCxnSpPr>
          <p:nvPr/>
        </p:nvCxnSpPr>
        <p:spPr bwMode="auto">
          <a:xfrm rot="-5400000">
            <a:off x="3230631" y="3545154"/>
            <a:ext cx="792162" cy="136525"/>
          </a:xfrm>
          <a:prstGeom prst="bentConnector3">
            <a:avLst>
              <a:gd name="adj1" fmla="val 33408"/>
            </a:avLst>
          </a:prstGeom>
          <a:noFill/>
          <a:ln w="19050" algn="ctr">
            <a:solidFill>
              <a:srgbClr val="FF0000"/>
            </a:solidFill>
            <a:miter lim="800000"/>
            <a:headEnd/>
            <a:tailEnd type="arrow" w="med" len="med"/>
          </a:ln>
        </p:spPr>
      </p:cxnSp>
      <p:cxnSp>
        <p:nvCxnSpPr>
          <p:cNvPr id="27" name="Elbow Connector 26"/>
          <p:cNvCxnSpPr/>
          <p:nvPr/>
        </p:nvCxnSpPr>
        <p:spPr>
          <a:xfrm>
            <a:off x="3350487" y="2683378"/>
            <a:ext cx="552450" cy="460375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/>
          <p:nvPr/>
        </p:nvCxnSpPr>
        <p:spPr>
          <a:xfrm rot="5400000">
            <a:off x="6289886" y="2664328"/>
            <a:ext cx="460375" cy="498475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51" name="Elbow Connector 39"/>
          <p:cNvCxnSpPr>
            <a:cxnSpLocks noChangeShapeType="1"/>
          </p:cNvCxnSpPr>
          <p:nvPr/>
        </p:nvCxnSpPr>
        <p:spPr bwMode="auto">
          <a:xfrm rot="5400000" flipH="1">
            <a:off x="5676811" y="4079590"/>
            <a:ext cx="1870075" cy="163513"/>
          </a:xfrm>
          <a:prstGeom prst="bentConnector2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 type="arrow" w="med" len="med"/>
          </a:ln>
        </p:spPr>
      </p:cxn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230064" y="3973680"/>
            <a:ext cx="3219074" cy="1389379"/>
          </a:xfrm>
          <a:prstGeom prst="rect">
            <a:avLst/>
          </a:prstGeom>
          <a:solidFill>
            <a:srgbClr val="9933FF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>
            <a:spAutoFit/>
          </a:bodyPr>
          <a:lstStyle/>
          <a:p>
            <a:pPr algn="ctr">
              <a:defRPr/>
            </a:pPr>
            <a:r>
              <a:rPr lang="en-GB" sz="1400" b="1" u="sng" dirty="0">
                <a:solidFill>
                  <a:srgbClr val="000000"/>
                </a:solidFill>
                <a:latin typeface="Calibri" pitchFamily="34" charset="0"/>
              </a:rPr>
              <a:t>PSHE and Catholic Social teaching</a:t>
            </a:r>
          </a:p>
          <a:p>
            <a:pPr algn="ctr">
              <a:defRPr/>
            </a:pPr>
            <a:r>
              <a:rPr lang="en-GB" sz="1400" b="1" dirty="0">
                <a:solidFill>
                  <a:srgbClr val="000000"/>
                </a:solidFill>
                <a:latin typeface="Calibri" pitchFamily="34" charset="0"/>
              </a:rPr>
              <a:t>In PSHE we will be learning about keeping safe online, relationships and first Aid. </a:t>
            </a:r>
          </a:p>
          <a:p>
            <a:pPr algn="ctr">
              <a:defRPr/>
            </a:pPr>
            <a:r>
              <a:rPr lang="en-US" sz="1400" b="1" dirty="0">
                <a:solidFill>
                  <a:srgbClr val="000000"/>
                </a:solidFill>
                <a:latin typeface="Calibri" pitchFamily="34" charset="0"/>
              </a:rPr>
              <a:t>In C.S.T, we will be learning about Rights and responsibilities and stewardship. </a:t>
            </a:r>
            <a:endParaRPr lang="en-GB" sz="1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6746201" y="642447"/>
            <a:ext cx="3024188" cy="958492"/>
          </a:xfrm>
          <a:prstGeom prst="rect">
            <a:avLst/>
          </a:prstGeom>
          <a:solidFill>
            <a:srgbClr val="0066FF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/>
            <a:r>
              <a:rPr lang="en-GB" sz="1400" b="1" u="sng" dirty="0">
                <a:solidFill>
                  <a:srgbClr val="000000"/>
                </a:solidFill>
                <a:latin typeface="Calibri" pitchFamily="34" charset="0"/>
              </a:rPr>
              <a:t>Computing</a:t>
            </a:r>
            <a:r>
              <a:rPr lang="en-GB" sz="1400" b="1" dirty="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en-GB" sz="1400" b="1" dirty="0">
                <a:solidFill>
                  <a:srgbClr val="000000"/>
                </a:solidFill>
                <a:latin typeface="Calibri"/>
                <a:cs typeface="Arial"/>
              </a:rPr>
              <a:t>In Computing we will be using Purple Mash 2 Logo to control a turtle by using commands and algorithms.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675231" y="5164820"/>
            <a:ext cx="3166920" cy="1173935"/>
          </a:xfrm>
          <a:prstGeom prst="rect">
            <a:avLst/>
          </a:prstGeom>
          <a:solidFill>
            <a:srgbClr val="00CC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/>
            <a:r>
              <a:rPr lang="en-US" sz="1400" b="1" u="sng" dirty="0">
                <a:latin typeface="+mn-lt"/>
              </a:rPr>
              <a:t>Music </a:t>
            </a:r>
          </a:p>
          <a:p>
            <a:pPr algn="ctr"/>
            <a:r>
              <a:rPr lang="en-US" sz="1400" b="1" dirty="0">
                <a:latin typeface="+mn-lt"/>
                <a:cs typeface="Arial"/>
              </a:rPr>
              <a:t>In Music we will be using </a:t>
            </a:r>
            <a:r>
              <a:rPr lang="en-US" sz="1400" b="1" dirty="0" err="1">
                <a:latin typeface="+mn-lt"/>
                <a:cs typeface="Arial"/>
              </a:rPr>
              <a:t>Yumu</a:t>
            </a:r>
            <a:r>
              <a:rPr lang="en-US" sz="1400" b="1" dirty="0">
                <a:latin typeface="+mn-lt"/>
                <a:cs typeface="Arial"/>
              </a:rPr>
              <a:t> to develop our musical skills focusing on creating melodies. Our unit is based around the song ‘Blackbird.'</a:t>
            </a:r>
            <a:endParaRPr lang="en-US" sz="1400" b="1" dirty="0">
              <a:solidFill>
                <a:srgbClr val="000000"/>
              </a:solidFill>
              <a:latin typeface="+mn-lt"/>
              <a:ea typeface="Calibri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777969" y="1719476"/>
            <a:ext cx="3021248" cy="1604823"/>
          </a:xfrm>
          <a:prstGeom prst="rect">
            <a:avLst/>
          </a:prstGeom>
          <a:solidFill>
            <a:srgbClr val="00CC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>
            <a:spAutoFit/>
          </a:bodyPr>
          <a:lstStyle/>
          <a:p>
            <a:pPr algn="ctr"/>
            <a:r>
              <a:rPr lang="en-GB" sz="1400" b="1" u="sng" dirty="0">
                <a:solidFill>
                  <a:srgbClr val="000000"/>
                </a:solidFill>
                <a:latin typeface="Calibri" pitchFamily="34" charset="0"/>
              </a:rPr>
              <a:t>DT </a:t>
            </a:r>
          </a:p>
          <a:p>
            <a:pPr algn="ctr"/>
            <a:r>
              <a:rPr lang="en-GB" sz="1400" b="1" dirty="0">
                <a:solidFill>
                  <a:srgbClr val="000000"/>
                </a:solidFill>
                <a:latin typeface="Calibri" pitchFamily="34" charset="0"/>
              </a:rPr>
              <a:t>In DT we are going to be developing our understanding of mechanisms. We will be </a:t>
            </a:r>
            <a:r>
              <a:rPr lang="en-US" sz="1400" b="1" dirty="0">
                <a:solidFill>
                  <a:srgbClr val="000000"/>
                </a:solidFill>
                <a:latin typeface="Calibri" pitchFamily="34" charset="0"/>
              </a:rPr>
              <a:t>explore, designing and making a light up box using previous knowledge from our ‘electricity’ topic in Science.</a:t>
            </a:r>
            <a:endParaRPr lang="en-GB" sz="11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02937" y="5164820"/>
            <a:ext cx="2520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  <a:hlinkClick r:id="rId4"/>
              </a:rPr>
              <a:t>/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7801" y="3294743"/>
            <a:ext cx="2105025" cy="21717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2975</TotalTime>
  <Words>349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Michelle</dc:creator>
  <cp:lastModifiedBy>Ann Russell</cp:lastModifiedBy>
  <cp:revision>447</cp:revision>
  <cp:lastPrinted>2020-09-11T07:11:39Z</cp:lastPrinted>
  <dcterms:created xsi:type="dcterms:W3CDTF">2014-05-14T11:45:41Z</dcterms:created>
  <dcterms:modified xsi:type="dcterms:W3CDTF">2025-04-22T18:42:57Z</dcterms:modified>
</cp:coreProperties>
</file>