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66"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AF57186-DB97-4B54-A04C-627BE83A0499}"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EEE7DD-EA4A-4DD0-AAD6-280CA9B449BF}" type="slidenum">
              <a:rPr lang="en-GB" smtClean="0"/>
              <a:t>‹#›</a:t>
            </a:fld>
            <a:endParaRPr lang="en-GB"/>
          </a:p>
        </p:txBody>
      </p:sp>
    </p:spTree>
    <p:extLst>
      <p:ext uri="{BB962C8B-B14F-4D97-AF65-F5344CB8AC3E}">
        <p14:creationId xmlns:p14="http://schemas.microsoft.com/office/powerpoint/2010/main" val="3573160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AF57186-DB97-4B54-A04C-627BE83A0499}"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EEE7DD-EA4A-4DD0-AAD6-280CA9B449BF}" type="slidenum">
              <a:rPr lang="en-GB" smtClean="0"/>
              <a:t>‹#›</a:t>
            </a:fld>
            <a:endParaRPr lang="en-GB"/>
          </a:p>
        </p:txBody>
      </p:sp>
    </p:spTree>
    <p:extLst>
      <p:ext uri="{BB962C8B-B14F-4D97-AF65-F5344CB8AC3E}">
        <p14:creationId xmlns:p14="http://schemas.microsoft.com/office/powerpoint/2010/main" val="2827078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AF57186-DB97-4B54-A04C-627BE83A0499}"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EEE7DD-EA4A-4DD0-AAD6-280CA9B449BF}" type="slidenum">
              <a:rPr lang="en-GB" smtClean="0"/>
              <a:t>‹#›</a:t>
            </a:fld>
            <a:endParaRPr lang="en-GB"/>
          </a:p>
        </p:txBody>
      </p:sp>
    </p:spTree>
    <p:extLst>
      <p:ext uri="{BB962C8B-B14F-4D97-AF65-F5344CB8AC3E}">
        <p14:creationId xmlns:p14="http://schemas.microsoft.com/office/powerpoint/2010/main" val="686273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AF57186-DB97-4B54-A04C-627BE83A0499}" type="datetimeFigureOut">
              <a:rPr lang="en-GB" smtClean="0"/>
              <a:t>31/08/2022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EEE7DD-EA4A-4DD0-AAD6-280CA9B449BF}" type="slidenum">
              <a:rPr lang="en-GB" smtClean="0"/>
              <a:t>‹#›</a:t>
            </a:fld>
            <a:endParaRPr lang="en-GB"/>
          </a:p>
        </p:txBody>
      </p:sp>
    </p:spTree>
    <p:extLst>
      <p:ext uri="{BB962C8B-B14F-4D97-AF65-F5344CB8AC3E}">
        <p14:creationId xmlns:p14="http://schemas.microsoft.com/office/powerpoint/2010/main" val="3365499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AF57186-DB97-4B54-A04C-627BE83A0499}" type="datetimeFigureOut">
              <a:rPr lang="en-GB" smtClean="0"/>
              <a:t>31/08/2022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9EEE7DD-EA4A-4DD0-AAD6-280CA9B449BF}" type="slidenum">
              <a:rPr lang="en-GB" smtClean="0"/>
              <a:t>‹#›</a:t>
            </a:fld>
            <a:endParaRPr lang="en-GB"/>
          </a:p>
        </p:txBody>
      </p:sp>
    </p:spTree>
    <p:extLst>
      <p:ext uri="{BB962C8B-B14F-4D97-AF65-F5344CB8AC3E}">
        <p14:creationId xmlns:p14="http://schemas.microsoft.com/office/powerpoint/2010/main" val="2973982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AF57186-DB97-4B54-A04C-627BE83A0499}" type="datetimeFigureOut">
              <a:rPr lang="en-GB" smtClean="0"/>
              <a:t>31/08/2022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9EEE7DD-EA4A-4DD0-AAD6-280CA9B449BF}" type="slidenum">
              <a:rPr lang="en-GB" smtClean="0"/>
              <a:t>‹#›</a:t>
            </a:fld>
            <a:endParaRPr lang="en-GB"/>
          </a:p>
        </p:txBody>
      </p:sp>
    </p:spTree>
    <p:extLst>
      <p:ext uri="{BB962C8B-B14F-4D97-AF65-F5344CB8AC3E}">
        <p14:creationId xmlns:p14="http://schemas.microsoft.com/office/powerpoint/2010/main" val="578432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F57186-DB97-4B54-A04C-627BE83A0499}" type="datetimeFigureOut">
              <a:rPr lang="en-GB" smtClean="0"/>
              <a:t>31/08/2022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9EEE7DD-EA4A-4DD0-AAD6-280CA9B449BF}" type="slidenum">
              <a:rPr lang="en-GB" smtClean="0"/>
              <a:t>‹#›</a:t>
            </a:fld>
            <a:endParaRPr lang="en-GB"/>
          </a:p>
        </p:txBody>
      </p:sp>
    </p:spTree>
    <p:extLst>
      <p:ext uri="{BB962C8B-B14F-4D97-AF65-F5344CB8AC3E}">
        <p14:creationId xmlns:p14="http://schemas.microsoft.com/office/powerpoint/2010/main" val="1263455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AF57186-DB97-4B54-A04C-627BE83A0499}" type="datetimeFigureOut">
              <a:rPr lang="en-GB" smtClean="0"/>
              <a:t>31/08/2022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EEE7DD-EA4A-4DD0-AAD6-280CA9B449BF}" type="slidenum">
              <a:rPr lang="en-GB" smtClean="0"/>
              <a:t>‹#›</a:t>
            </a:fld>
            <a:endParaRPr lang="en-GB"/>
          </a:p>
        </p:txBody>
      </p:sp>
    </p:spTree>
    <p:extLst>
      <p:ext uri="{BB962C8B-B14F-4D97-AF65-F5344CB8AC3E}">
        <p14:creationId xmlns:p14="http://schemas.microsoft.com/office/powerpoint/2010/main" val="3146532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AF57186-DB97-4B54-A04C-627BE83A0499}" type="datetimeFigureOut">
              <a:rPr lang="en-GB" smtClean="0"/>
              <a:t>31/08/2022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EEE7DD-EA4A-4DD0-AAD6-280CA9B449BF}" type="slidenum">
              <a:rPr lang="en-GB" smtClean="0"/>
              <a:t>‹#›</a:t>
            </a:fld>
            <a:endParaRPr lang="en-GB"/>
          </a:p>
        </p:txBody>
      </p:sp>
    </p:spTree>
    <p:extLst>
      <p:ext uri="{BB962C8B-B14F-4D97-AF65-F5344CB8AC3E}">
        <p14:creationId xmlns:p14="http://schemas.microsoft.com/office/powerpoint/2010/main" val="3962199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AF57186-DB97-4B54-A04C-627BE83A0499}"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EEE7DD-EA4A-4DD0-AAD6-280CA9B449BF}" type="slidenum">
              <a:rPr lang="en-GB" smtClean="0"/>
              <a:t>‹#›</a:t>
            </a:fld>
            <a:endParaRPr lang="en-GB"/>
          </a:p>
        </p:txBody>
      </p:sp>
    </p:spTree>
    <p:extLst>
      <p:ext uri="{BB962C8B-B14F-4D97-AF65-F5344CB8AC3E}">
        <p14:creationId xmlns:p14="http://schemas.microsoft.com/office/powerpoint/2010/main" val="30506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AF57186-DB97-4B54-A04C-627BE83A0499}" type="datetimeFigureOut">
              <a:rPr lang="en-GB" smtClean="0"/>
              <a:t>31/08/2022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EEE7DD-EA4A-4DD0-AAD6-280CA9B449BF}" type="slidenum">
              <a:rPr lang="en-GB" smtClean="0"/>
              <a:t>‹#›</a:t>
            </a:fld>
            <a:endParaRPr lang="en-GB"/>
          </a:p>
        </p:txBody>
      </p:sp>
    </p:spTree>
    <p:extLst>
      <p:ext uri="{BB962C8B-B14F-4D97-AF65-F5344CB8AC3E}">
        <p14:creationId xmlns:p14="http://schemas.microsoft.com/office/powerpoint/2010/main" val="2417727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F57186-DB97-4B54-A04C-627BE83A0499}" type="datetimeFigureOut">
              <a:rPr lang="en-GB" smtClean="0"/>
              <a:t>31/08/2022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EEE7DD-EA4A-4DD0-AAD6-280CA9B449BF}" type="slidenum">
              <a:rPr lang="en-GB" smtClean="0"/>
              <a:t>‹#›</a:t>
            </a:fld>
            <a:endParaRPr lang="en-GB"/>
          </a:p>
        </p:txBody>
      </p:sp>
    </p:spTree>
    <p:extLst>
      <p:ext uri="{BB962C8B-B14F-4D97-AF65-F5344CB8AC3E}">
        <p14:creationId xmlns:p14="http://schemas.microsoft.com/office/powerpoint/2010/main" val="11764856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ircularcomputing.com/news/10-ways-make-school-sustainable/"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s://www.cobis.org.uk/our-network/blog/blog-demo-page/~board/blogs/post/6-ways-to-make-your-school-more-sustainable" TargetMode="External"/><Relationship Id="rId2" Type="http://schemas.openxmlformats.org/officeDocument/2006/relationships/hyperlink" Target="https://assets.publishing.service.gov.uk/government/uploads/system/uploads/attachment_data/file/187037/DFE-32056-2012.pdf" TargetMode="External"/><Relationship Id="rId1" Type="http://schemas.openxmlformats.org/officeDocument/2006/relationships/slideLayout" Target="../slideLayouts/slideLayout7.xml"/><Relationship Id="rId5" Type="http://schemas.openxmlformats.org/officeDocument/2006/relationships/hyperlink" Target="https://www.ourendangeredworld.com/eco/teaching-sustainability/" TargetMode="External"/><Relationship Id="rId4" Type="http://schemas.openxmlformats.org/officeDocument/2006/relationships/hyperlink" Target="https://www.hertsforlearning.co.uk/blog/steps-sustainability-10-minute-guide-greening-your-sch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213" y="251779"/>
            <a:ext cx="1286054" cy="1286054"/>
          </a:xfrm>
          <a:prstGeom prst="rect">
            <a:avLst/>
          </a:prstGeom>
        </p:spPr>
      </p:pic>
      <p:sp>
        <p:nvSpPr>
          <p:cNvPr id="5" name="Rectangle 4"/>
          <p:cNvSpPr/>
          <p:nvPr/>
        </p:nvSpPr>
        <p:spPr>
          <a:xfrm>
            <a:off x="3220558" y="109976"/>
            <a:ext cx="3765325" cy="1569660"/>
          </a:xfrm>
          <a:prstGeom prst="rect">
            <a:avLst/>
          </a:prstGeom>
          <a:noFill/>
          <a:ln w="19050">
            <a:solidFill>
              <a:schemeClr val="tx1"/>
            </a:solidFill>
          </a:ln>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How to contribute to </a:t>
            </a:r>
          </a:p>
          <a:p>
            <a:pPr algn="ctr"/>
            <a:r>
              <a:rPr lang="en-US" sz="3200" dirty="0" smtClean="0">
                <a:ln w="0"/>
                <a:effectLst>
                  <a:outerShdw blurRad="38100" dist="19050" dir="2700000" algn="tl" rotWithShape="0">
                    <a:schemeClr val="dk1">
                      <a:alpha val="40000"/>
                    </a:schemeClr>
                  </a:outerShdw>
                </a:effectLst>
              </a:rPr>
              <a:t>‘Living Sustainably’ </a:t>
            </a:r>
          </a:p>
          <a:p>
            <a:pPr algn="ctr"/>
            <a:r>
              <a:rPr lang="en-US" sz="3200" dirty="0" smtClean="0">
                <a:ln w="0"/>
                <a:effectLst>
                  <a:outerShdw blurRad="38100" dist="19050" dir="2700000" algn="tl" rotWithShape="0">
                    <a:schemeClr val="dk1">
                      <a:alpha val="40000"/>
                    </a:schemeClr>
                  </a:outerShdw>
                </a:effectLst>
              </a:rPr>
              <a:t>at SSMJ</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6" name="Rectangle 5"/>
          <p:cNvSpPr/>
          <p:nvPr/>
        </p:nvSpPr>
        <p:spPr>
          <a:xfrm>
            <a:off x="7519851" y="1260834"/>
            <a:ext cx="4672149" cy="276999"/>
          </a:xfrm>
          <a:prstGeom prst="rect">
            <a:avLst/>
          </a:prstGeom>
        </p:spPr>
        <p:txBody>
          <a:bodyPr wrap="square">
            <a:spAutoFit/>
          </a:bodyPr>
          <a:lstStyle/>
          <a:p>
            <a:r>
              <a:rPr lang="en-GB" sz="1200" dirty="0" smtClean="0">
                <a:hlinkClick r:id="rId3"/>
              </a:rPr>
              <a:t>https://circularcomputing.com/news/10-ways-make-school-sustainable/</a:t>
            </a:r>
            <a:r>
              <a:rPr lang="en-GB" sz="1200" dirty="0" smtClean="0"/>
              <a:t> </a:t>
            </a:r>
            <a:endParaRPr lang="en-GB" sz="1200" dirty="0"/>
          </a:p>
        </p:txBody>
      </p:sp>
      <p:sp>
        <p:nvSpPr>
          <p:cNvPr id="7" name="Rectangle 6"/>
          <p:cNvSpPr/>
          <p:nvPr/>
        </p:nvSpPr>
        <p:spPr>
          <a:xfrm>
            <a:off x="866502" y="1922306"/>
            <a:ext cx="10772503" cy="4801314"/>
          </a:xfrm>
          <a:prstGeom prst="rect">
            <a:avLst/>
          </a:prstGeom>
          <a:ln>
            <a:solidFill>
              <a:schemeClr val="tx1"/>
            </a:solidFill>
          </a:ln>
        </p:spPr>
        <p:txBody>
          <a:bodyPr wrap="square">
            <a:spAutoFit/>
          </a:bodyPr>
          <a:lstStyle/>
          <a:p>
            <a:pPr fontAlgn="base"/>
            <a:r>
              <a:rPr lang="en-US" b="0" i="0" dirty="0" smtClean="0">
                <a:solidFill>
                  <a:schemeClr val="accent1">
                    <a:lumMod val="75000"/>
                  </a:schemeClr>
                </a:solidFill>
                <a:effectLst/>
                <a:latin typeface="Comic Sans MS" panose="030F0702030302020204" pitchFamily="66" charset="0"/>
              </a:rPr>
              <a:t>1. Active environmental learning: </a:t>
            </a:r>
          </a:p>
          <a:p>
            <a:pPr fontAlgn="base"/>
            <a:r>
              <a:rPr lang="en-US" b="0" i="0" dirty="0" smtClean="0">
                <a:solidFill>
                  <a:srgbClr val="031A24"/>
                </a:solidFill>
                <a:effectLst/>
                <a:latin typeface="Comic Sans MS" panose="030F0702030302020204" pitchFamily="66" charset="0"/>
              </a:rPr>
              <a:t>Get your pupils involved in active learning about the environment.</a:t>
            </a:r>
          </a:p>
          <a:p>
            <a:pPr fontAlgn="base"/>
            <a:r>
              <a:rPr lang="en-US" dirty="0" smtClean="0">
                <a:solidFill>
                  <a:schemeClr val="accent1">
                    <a:lumMod val="75000"/>
                  </a:schemeClr>
                </a:solidFill>
                <a:latin typeface="Comic Sans MS" panose="030F0702030302020204" pitchFamily="66" charset="0"/>
              </a:rPr>
              <a:t>2. Recycling </a:t>
            </a:r>
            <a:r>
              <a:rPr lang="en-US" dirty="0">
                <a:solidFill>
                  <a:schemeClr val="accent1">
                    <a:lumMod val="75000"/>
                  </a:schemeClr>
                </a:solidFill>
                <a:latin typeface="Comic Sans MS" panose="030F0702030302020204" pitchFamily="66" charset="0"/>
              </a:rPr>
              <a:t>as a craft </a:t>
            </a:r>
            <a:r>
              <a:rPr lang="en-US" dirty="0" smtClean="0">
                <a:solidFill>
                  <a:schemeClr val="accent1">
                    <a:lumMod val="75000"/>
                  </a:schemeClr>
                </a:solidFill>
                <a:latin typeface="Comic Sans MS" panose="030F0702030302020204" pitchFamily="66" charset="0"/>
              </a:rPr>
              <a:t>exercise:</a:t>
            </a:r>
            <a:endParaRPr lang="en-US" dirty="0">
              <a:solidFill>
                <a:schemeClr val="accent1">
                  <a:lumMod val="75000"/>
                </a:schemeClr>
              </a:solidFill>
              <a:latin typeface="Comic Sans MS" panose="030F0702030302020204" pitchFamily="66" charset="0"/>
            </a:endParaRPr>
          </a:p>
          <a:p>
            <a:pPr fontAlgn="base"/>
            <a:r>
              <a:rPr lang="en-US" dirty="0">
                <a:latin typeface="Comic Sans MS" panose="030F0702030302020204" pitchFamily="66" charset="0"/>
              </a:rPr>
              <a:t>Rubbish exists. It is all around us. Before discarding those broken headphones or plastic bottle caps, give Pinterest or Google a quick search for creative ideas to repurpose them.</a:t>
            </a:r>
          </a:p>
          <a:p>
            <a:pPr fontAlgn="base"/>
            <a:r>
              <a:rPr lang="en-US" b="0" i="0" dirty="0" smtClean="0">
                <a:solidFill>
                  <a:schemeClr val="accent1">
                    <a:lumMod val="75000"/>
                  </a:schemeClr>
                </a:solidFill>
                <a:effectLst/>
                <a:latin typeface="Comic Sans MS" panose="030F0702030302020204" pitchFamily="66" charset="0"/>
              </a:rPr>
              <a:t>3.</a:t>
            </a:r>
            <a:r>
              <a:rPr lang="en-US" dirty="0">
                <a:solidFill>
                  <a:schemeClr val="accent1">
                    <a:lumMod val="75000"/>
                  </a:schemeClr>
                </a:solidFill>
                <a:latin typeface="Comic Sans MS" panose="030F0702030302020204" pitchFamily="66" charset="0"/>
              </a:rPr>
              <a:t> </a:t>
            </a:r>
            <a:r>
              <a:rPr lang="en-US" dirty="0" smtClean="0">
                <a:solidFill>
                  <a:schemeClr val="accent1">
                    <a:lumMod val="75000"/>
                  </a:schemeClr>
                </a:solidFill>
                <a:latin typeface="Comic Sans MS" panose="030F0702030302020204" pitchFamily="66" charset="0"/>
              </a:rPr>
              <a:t>Classroom </a:t>
            </a:r>
            <a:r>
              <a:rPr lang="en-US" dirty="0">
                <a:solidFill>
                  <a:schemeClr val="accent1">
                    <a:lumMod val="75000"/>
                  </a:schemeClr>
                </a:solidFill>
                <a:latin typeface="Comic Sans MS" panose="030F0702030302020204" pitchFamily="66" charset="0"/>
              </a:rPr>
              <a:t>composting</a:t>
            </a:r>
          </a:p>
          <a:p>
            <a:pPr fontAlgn="base"/>
            <a:r>
              <a:rPr lang="en-US" dirty="0">
                <a:latin typeface="Comic Sans MS" panose="030F0702030302020204" pitchFamily="66" charset="0"/>
              </a:rPr>
              <a:t>Food waste is the biggest occupant of landfills in the UK. When food rots, it emits methane (CH</a:t>
            </a:r>
            <a:r>
              <a:rPr lang="en-US" baseline="-25000" dirty="0">
                <a:latin typeface="Comic Sans MS" panose="030F0702030302020204" pitchFamily="66" charset="0"/>
              </a:rPr>
              <a:t>4</a:t>
            </a:r>
            <a:r>
              <a:rPr lang="en-US" dirty="0">
                <a:latin typeface="Comic Sans MS" panose="030F0702030302020204" pitchFamily="66" charset="0"/>
              </a:rPr>
              <a:t>), a greenhouse gas many times more potent than carbon dioxide (CO</a:t>
            </a:r>
            <a:r>
              <a:rPr lang="en-US" baseline="-25000" dirty="0">
                <a:latin typeface="Comic Sans MS" panose="030F0702030302020204" pitchFamily="66" charset="0"/>
              </a:rPr>
              <a:t>2</a:t>
            </a:r>
            <a:r>
              <a:rPr lang="en-US" dirty="0">
                <a:latin typeface="Comic Sans MS" panose="030F0702030302020204" pitchFamily="66" charset="0"/>
              </a:rPr>
              <a:t>). If we are serious about fighting climate change, then food waste should be a central focus.</a:t>
            </a:r>
          </a:p>
          <a:p>
            <a:pPr fontAlgn="base"/>
            <a:r>
              <a:rPr lang="en-US" b="0" i="0" dirty="0" smtClean="0">
                <a:solidFill>
                  <a:schemeClr val="accent1">
                    <a:lumMod val="75000"/>
                  </a:schemeClr>
                </a:solidFill>
                <a:effectLst/>
                <a:latin typeface="Comic Sans MS" panose="030F0702030302020204" pitchFamily="66" charset="0"/>
              </a:rPr>
              <a:t>4. </a:t>
            </a:r>
            <a:r>
              <a:rPr lang="en-US" dirty="0" smtClean="0">
                <a:solidFill>
                  <a:schemeClr val="accent1">
                    <a:lumMod val="75000"/>
                  </a:schemeClr>
                </a:solidFill>
                <a:latin typeface="Comic Sans MS" panose="030F0702030302020204" pitchFamily="66" charset="0"/>
              </a:rPr>
              <a:t>Re-use </a:t>
            </a:r>
            <a:r>
              <a:rPr lang="en-US" dirty="0">
                <a:solidFill>
                  <a:schemeClr val="accent1">
                    <a:lumMod val="75000"/>
                  </a:schemeClr>
                </a:solidFill>
                <a:latin typeface="Comic Sans MS" panose="030F0702030302020204" pitchFamily="66" charset="0"/>
              </a:rPr>
              <a:t>paper</a:t>
            </a:r>
          </a:p>
          <a:p>
            <a:pPr fontAlgn="base"/>
            <a:r>
              <a:rPr lang="en-US" dirty="0">
                <a:latin typeface="Comic Sans MS" panose="030F0702030302020204" pitchFamily="66" charset="0"/>
              </a:rPr>
              <a:t>Using both sides of your classroom paper is ideal. Keeping a “one-sided copies” bin handy helps make sure you are not recycling paper before it is used up.</a:t>
            </a:r>
          </a:p>
          <a:p>
            <a:pPr fontAlgn="base"/>
            <a:r>
              <a:rPr lang="en-US" b="0" i="0" dirty="0" smtClean="0">
                <a:solidFill>
                  <a:schemeClr val="accent1">
                    <a:lumMod val="75000"/>
                  </a:schemeClr>
                </a:solidFill>
                <a:effectLst/>
                <a:latin typeface="Comic Sans MS" panose="030F0702030302020204" pitchFamily="66" charset="0"/>
              </a:rPr>
              <a:t>5.</a:t>
            </a:r>
            <a:r>
              <a:rPr lang="en-US" dirty="0" smtClean="0">
                <a:solidFill>
                  <a:schemeClr val="accent1">
                    <a:lumMod val="75000"/>
                  </a:schemeClr>
                </a:solidFill>
                <a:latin typeface="Comic Sans MS" panose="030F0702030302020204" pitchFamily="66" charset="0"/>
              </a:rPr>
              <a:t> </a:t>
            </a:r>
            <a:r>
              <a:rPr lang="en-US" dirty="0">
                <a:solidFill>
                  <a:schemeClr val="accent1">
                    <a:lumMod val="75000"/>
                  </a:schemeClr>
                </a:solidFill>
                <a:latin typeface="Comic Sans MS" panose="030F0702030302020204" pitchFamily="66" charset="0"/>
              </a:rPr>
              <a:t>Using sustainable IT</a:t>
            </a:r>
          </a:p>
          <a:p>
            <a:pPr fontAlgn="base"/>
            <a:r>
              <a:rPr lang="en-US" dirty="0">
                <a:latin typeface="Comic Sans MS" panose="030F0702030302020204" pitchFamily="66" charset="0"/>
              </a:rPr>
              <a:t>Brand new IT is costly. Not only in terms of your school’s budget, but to the planet.</a:t>
            </a:r>
          </a:p>
          <a:p>
            <a:pPr fontAlgn="base"/>
            <a:r>
              <a:rPr lang="en-US" dirty="0">
                <a:solidFill>
                  <a:schemeClr val="accent1">
                    <a:lumMod val="75000"/>
                  </a:schemeClr>
                </a:solidFill>
                <a:latin typeface="Comic Sans MS" panose="030F0702030302020204" pitchFamily="66" charset="0"/>
              </a:rPr>
              <a:t>6. Start a school gardening project</a:t>
            </a:r>
          </a:p>
          <a:p>
            <a:pPr fontAlgn="base"/>
            <a:r>
              <a:rPr lang="en-US" dirty="0">
                <a:latin typeface="Comic Sans MS" panose="030F0702030302020204" pitchFamily="66" charset="0"/>
              </a:rPr>
              <a:t>Teaching students about the food they eat takes on a whole new meaning when they grow it themselves</a:t>
            </a:r>
            <a:r>
              <a:rPr lang="en-US" dirty="0" smtClean="0">
                <a:latin typeface="Comic Sans MS" panose="030F0702030302020204" pitchFamily="66" charset="0"/>
              </a:rPr>
              <a:t>.</a:t>
            </a:r>
            <a:endParaRPr lang="en-US" dirty="0">
              <a:latin typeface="Comic Sans MS" panose="030F0702030302020204" pitchFamily="66" charset="0"/>
            </a:endParaRPr>
          </a:p>
        </p:txBody>
      </p:sp>
    </p:spTree>
    <p:extLst>
      <p:ext uri="{BB962C8B-B14F-4D97-AF65-F5344CB8AC3E}">
        <p14:creationId xmlns:p14="http://schemas.microsoft.com/office/powerpoint/2010/main" val="4559855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213" y="251779"/>
            <a:ext cx="1286054" cy="1286054"/>
          </a:xfrm>
          <a:prstGeom prst="rect">
            <a:avLst/>
          </a:prstGeom>
        </p:spPr>
      </p:pic>
      <p:sp>
        <p:nvSpPr>
          <p:cNvPr id="3" name="Rectangle 2"/>
          <p:cNvSpPr/>
          <p:nvPr/>
        </p:nvSpPr>
        <p:spPr>
          <a:xfrm>
            <a:off x="515213" y="1804741"/>
            <a:ext cx="11228296" cy="4801314"/>
          </a:xfrm>
          <a:prstGeom prst="rect">
            <a:avLst/>
          </a:prstGeom>
          <a:ln>
            <a:solidFill>
              <a:schemeClr val="tx1"/>
            </a:solidFill>
          </a:ln>
        </p:spPr>
        <p:txBody>
          <a:bodyPr wrap="square">
            <a:spAutoFit/>
          </a:bodyPr>
          <a:lstStyle/>
          <a:p>
            <a:pPr fontAlgn="base"/>
            <a:r>
              <a:rPr lang="en-US" dirty="0" smtClean="0">
                <a:solidFill>
                  <a:schemeClr val="accent1">
                    <a:lumMod val="75000"/>
                  </a:schemeClr>
                </a:solidFill>
                <a:latin typeface="Comic Sans MS" panose="030F0702030302020204" pitchFamily="66" charset="0"/>
              </a:rPr>
              <a:t>6. Start a school gardening project</a:t>
            </a:r>
          </a:p>
          <a:p>
            <a:pPr fontAlgn="base"/>
            <a:r>
              <a:rPr lang="en-US" dirty="0" smtClean="0">
                <a:latin typeface="Comic Sans MS" panose="030F0702030302020204" pitchFamily="66" charset="0"/>
              </a:rPr>
              <a:t>Teaching students about the food they eat takes on a whole new meaning when they grow it themselves.</a:t>
            </a:r>
          </a:p>
          <a:p>
            <a:pPr fontAlgn="base"/>
            <a:r>
              <a:rPr lang="en-US" dirty="0" smtClean="0">
                <a:solidFill>
                  <a:schemeClr val="accent1">
                    <a:lumMod val="75000"/>
                  </a:schemeClr>
                </a:solidFill>
                <a:latin typeface="Comic Sans MS" panose="030F0702030302020204" pitchFamily="66" charset="0"/>
              </a:rPr>
              <a:t>7. Energy </a:t>
            </a:r>
            <a:r>
              <a:rPr lang="en-US" dirty="0">
                <a:solidFill>
                  <a:schemeClr val="accent1">
                    <a:lumMod val="75000"/>
                  </a:schemeClr>
                </a:solidFill>
                <a:latin typeface="Comic Sans MS" panose="030F0702030302020204" pitchFamily="66" charset="0"/>
              </a:rPr>
              <a:t>efficiency</a:t>
            </a:r>
          </a:p>
          <a:p>
            <a:pPr fontAlgn="base"/>
            <a:r>
              <a:rPr lang="en-US" dirty="0">
                <a:latin typeface="Comic Sans MS" panose="030F0702030302020204" pitchFamily="66" charset="0"/>
              </a:rPr>
              <a:t>Energy efficiency is not as arduous as it sounds.</a:t>
            </a:r>
          </a:p>
          <a:p>
            <a:pPr fontAlgn="base"/>
            <a:r>
              <a:rPr lang="en-US" dirty="0">
                <a:latin typeface="Comic Sans MS" panose="030F0702030302020204" pitchFamily="66" charset="0"/>
              </a:rPr>
              <a:t>Turn off school lights and shut down your computers at the end of the day. Keep your classroom doors shut to stop heat escaping and do not block heaters. Check the energy consumption of your appliances and make it a major consideration when buying new ones and always purchase energy efficient light bulbs</a:t>
            </a:r>
          </a:p>
          <a:p>
            <a:pPr fontAlgn="base"/>
            <a:r>
              <a:rPr lang="en-US" dirty="0" smtClean="0">
                <a:solidFill>
                  <a:schemeClr val="accent1">
                    <a:lumMod val="75000"/>
                  </a:schemeClr>
                </a:solidFill>
                <a:latin typeface="Comic Sans MS" panose="030F0702030302020204" pitchFamily="66" charset="0"/>
              </a:rPr>
              <a:t>8. </a:t>
            </a:r>
            <a:r>
              <a:rPr lang="en-US" dirty="0">
                <a:solidFill>
                  <a:schemeClr val="accent1">
                    <a:lumMod val="75000"/>
                  </a:schemeClr>
                </a:solidFill>
                <a:latin typeface="Comic Sans MS" panose="030F0702030302020204" pitchFamily="66" charset="0"/>
              </a:rPr>
              <a:t>Advocate zero waste at school </a:t>
            </a:r>
            <a:r>
              <a:rPr lang="en-US" dirty="0" smtClean="0">
                <a:solidFill>
                  <a:schemeClr val="accent1">
                    <a:lumMod val="75000"/>
                  </a:schemeClr>
                </a:solidFill>
                <a:latin typeface="Comic Sans MS" panose="030F0702030302020204" pitchFamily="66" charset="0"/>
              </a:rPr>
              <a:t>events</a:t>
            </a:r>
          </a:p>
          <a:p>
            <a:pPr fontAlgn="base"/>
            <a:r>
              <a:rPr lang="en-US" dirty="0">
                <a:latin typeface="Comic Sans MS" panose="030F0702030302020204" pitchFamily="66" charset="0"/>
              </a:rPr>
              <a:t>When it comes to sustainable school grounds, don’t forget the events where not only your pupils attend, but the whole community leaves their larger green </a:t>
            </a:r>
            <a:r>
              <a:rPr lang="en-US" dirty="0" smtClean="0">
                <a:latin typeface="Comic Sans MS" panose="030F0702030302020204" pitchFamily="66" charset="0"/>
              </a:rPr>
              <a:t>footprint. </a:t>
            </a:r>
          </a:p>
          <a:p>
            <a:pPr fontAlgn="base"/>
            <a:r>
              <a:rPr lang="en-US" dirty="0" smtClean="0">
                <a:solidFill>
                  <a:schemeClr val="accent1">
                    <a:lumMod val="75000"/>
                  </a:schemeClr>
                </a:solidFill>
                <a:latin typeface="Comic Sans MS" panose="030F0702030302020204" pitchFamily="66" charset="0"/>
              </a:rPr>
              <a:t>9. Use </a:t>
            </a:r>
            <a:r>
              <a:rPr lang="en-US" dirty="0">
                <a:solidFill>
                  <a:schemeClr val="accent1">
                    <a:lumMod val="75000"/>
                  </a:schemeClr>
                </a:solidFill>
                <a:latin typeface="Comic Sans MS" panose="030F0702030302020204" pitchFamily="66" charset="0"/>
              </a:rPr>
              <a:t>environmentally friendly cleaning products</a:t>
            </a:r>
          </a:p>
          <a:p>
            <a:pPr fontAlgn="base"/>
            <a:r>
              <a:rPr lang="en-US" dirty="0">
                <a:latin typeface="Comic Sans MS" panose="030F0702030302020204" pitchFamily="66" charset="0"/>
              </a:rPr>
              <a:t>Start by cleaning with green products in your classrooms. Read the labels and be aware of any of them that have cautions or warnings</a:t>
            </a:r>
            <a:r>
              <a:rPr lang="en-US" dirty="0" smtClean="0">
                <a:latin typeface="Comic Sans MS" panose="030F0702030302020204" pitchFamily="66" charset="0"/>
              </a:rPr>
              <a:t>.</a:t>
            </a:r>
          </a:p>
          <a:p>
            <a:pPr fontAlgn="base"/>
            <a:r>
              <a:rPr lang="en-US" dirty="0" smtClean="0">
                <a:solidFill>
                  <a:schemeClr val="accent1">
                    <a:lumMod val="75000"/>
                  </a:schemeClr>
                </a:solidFill>
                <a:latin typeface="Comic Sans MS" panose="030F0702030302020204" pitchFamily="66" charset="0"/>
              </a:rPr>
              <a:t>10</a:t>
            </a:r>
            <a:r>
              <a:rPr lang="en-US" dirty="0">
                <a:solidFill>
                  <a:schemeClr val="accent1">
                    <a:lumMod val="75000"/>
                  </a:schemeClr>
                </a:solidFill>
                <a:latin typeface="Comic Sans MS" panose="030F0702030302020204" pitchFamily="66" charset="0"/>
              </a:rPr>
              <a:t>. Encourage walking to school</a:t>
            </a:r>
          </a:p>
          <a:p>
            <a:pPr fontAlgn="base"/>
            <a:r>
              <a:rPr lang="en-US" dirty="0">
                <a:latin typeface="Comic Sans MS" panose="030F0702030302020204" pitchFamily="66" charset="0"/>
              </a:rPr>
              <a:t>Walking is a great form of exercise; it invigorates and can be very therapeutic</a:t>
            </a:r>
            <a:r>
              <a:rPr lang="en-US" dirty="0" smtClean="0">
                <a:latin typeface="Comic Sans MS" panose="030F0702030302020204" pitchFamily="66" charset="0"/>
              </a:rPr>
              <a:t>.</a:t>
            </a:r>
            <a:endParaRPr lang="en-US" dirty="0">
              <a:latin typeface="Comic Sans MS" panose="030F0702030302020204" pitchFamily="66" charset="0"/>
            </a:endParaRPr>
          </a:p>
        </p:txBody>
      </p:sp>
      <p:sp>
        <p:nvSpPr>
          <p:cNvPr id="4" name="Rectangle 3"/>
          <p:cNvSpPr/>
          <p:nvPr/>
        </p:nvSpPr>
        <p:spPr>
          <a:xfrm>
            <a:off x="4422341" y="133091"/>
            <a:ext cx="3765325" cy="1569660"/>
          </a:xfrm>
          <a:prstGeom prst="rect">
            <a:avLst/>
          </a:prstGeom>
          <a:noFill/>
          <a:ln w="19050">
            <a:solidFill>
              <a:schemeClr val="tx1"/>
            </a:solidFill>
          </a:ln>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How to contribute to </a:t>
            </a:r>
          </a:p>
          <a:p>
            <a:pPr algn="ctr"/>
            <a:r>
              <a:rPr lang="en-US" sz="3200" dirty="0" smtClean="0">
                <a:ln w="0"/>
                <a:effectLst>
                  <a:outerShdw blurRad="38100" dist="19050" dir="2700000" algn="tl" rotWithShape="0">
                    <a:schemeClr val="dk1">
                      <a:alpha val="40000"/>
                    </a:schemeClr>
                  </a:outerShdw>
                </a:effectLst>
              </a:rPr>
              <a:t>‘Living Sustainably’ </a:t>
            </a:r>
          </a:p>
          <a:p>
            <a:pPr algn="ctr"/>
            <a:r>
              <a:rPr lang="en-US" sz="3200" dirty="0" smtClean="0">
                <a:ln w="0"/>
                <a:effectLst>
                  <a:outerShdw blurRad="38100" dist="19050" dir="2700000" algn="tl" rotWithShape="0">
                    <a:schemeClr val="dk1">
                      <a:alpha val="40000"/>
                    </a:schemeClr>
                  </a:outerShdw>
                </a:effectLst>
              </a:rPr>
              <a:t>at SSMJ</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5" name="Rectangle 4"/>
          <p:cNvSpPr/>
          <p:nvPr/>
        </p:nvSpPr>
        <p:spPr>
          <a:xfrm>
            <a:off x="8660674" y="420971"/>
            <a:ext cx="2873830" cy="1015663"/>
          </a:xfrm>
          <a:prstGeom prst="rect">
            <a:avLst/>
          </a:prstGeom>
          <a:ln>
            <a:solidFill>
              <a:schemeClr val="tx1"/>
            </a:solidFill>
          </a:ln>
        </p:spPr>
        <p:txBody>
          <a:bodyPr wrap="square">
            <a:spAutoFit/>
          </a:bodyPr>
          <a:lstStyle/>
          <a:p>
            <a:pPr fontAlgn="base"/>
            <a:r>
              <a:rPr lang="en-US" sz="2000" b="1" i="0" dirty="0" smtClean="0">
                <a:solidFill>
                  <a:schemeClr val="accent1">
                    <a:lumMod val="75000"/>
                  </a:schemeClr>
                </a:solidFill>
                <a:effectLst/>
                <a:latin typeface="Brandon Text Medium"/>
              </a:rPr>
              <a:t>Conclusion: sustainability is within your reach</a:t>
            </a:r>
            <a:endParaRPr lang="en-US" sz="2000" b="1" i="0" dirty="0">
              <a:solidFill>
                <a:schemeClr val="accent1">
                  <a:lumMod val="75000"/>
                </a:schemeClr>
              </a:solidFill>
              <a:effectLst/>
              <a:latin typeface="Brandon Text Medium"/>
            </a:endParaRPr>
          </a:p>
        </p:txBody>
      </p:sp>
    </p:spTree>
    <p:extLst>
      <p:ext uri="{BB962C8B-B14F-4D97-AF65-F5344CB8AC3E}">
        <p14:creationId xmlns:p14="http://schemas.microsoft.com/office/powerpoint/2010/main" val="2083570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13488" t="18661" r="31292" b="13125"/>
          <a:stretch/>
        </p:blipFill>
        <p:spPr>
          <a:xfrm>
            <a:off x="1306285" y="110442"/>
            <a:ext cx="9470571" cy="6577742"/>
          </a:xfrm>
          <a:prstGeom prst="rect">
            <a:avLst/>
          </a:prstGeom>
        </p:spPr>
      </p:pic>
    </p:spTree>
    <p:extLst>
      <p:ext uri="{BB962C8B-B14F-4D97-AF65-F5344CB8AC3E}">
        <p14:creationId xmlns:p14="http://schemas.microsoft.com/office/powerpoint/2010/main" val="1366488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385" y="160337"/>
            <a:ext cx="4179349" cy="923330"/>
          </a:xfrm>
          <a:prstGeom prst="rect">
            <a:avLst/>
          </a:prstGeom>
          <a:noFill/>
        </p:spPr>
        <p:txBody>
          <a:bodyPr wrap="none" lIns="91440" tIns="45720" rIns="91440" bIns="45720">
            <a:spAutoFit/>
          </a:bodyPr>
          <a:lstStyle/>
          <a:p>
            <a:pPr algn="ctr"/>
            <a:r>
              <a:rPr lang="en-US" sz="5400" b="0" cap="none" spc="0" dirty="0" smtClean="0">
                <a:ln w="0"/>
                <a:solidFill>
                  <a:srgbClr val="00B050"/>
                </a:solidFill>
                <a:effectLst>
                  <a:outerShdw blurRad="38100" dist="19050" dir="2700000" algn="tl" rotWithShape="0">
                    <a:schemeClr val="dk1">
                      <a:alpha val="40000"/>
                    </a:schemeClr>
                  </a:outerShdw>
                </a:effectLst>
                <a:latin typeface="Comic Sans MS" panose="030F0702030302020204" pitchFamily="66" charset="0"/>
              </a:rPr>
              <a:t>Save Energy</a:t>
            </a:r>
            <a:endParaRPr lang="en-US" sz="5400" b="0" cap="none" spc="0" dirty="0">
              <a:ln w="0"/>
              <a:solidFill>
                <a:srgbClr val="00B050"/>
              </a:solidFill>
              <a:effectLst>
                <a:outerShdw blurRad="38100" dist="19050" dir="2700000" algn="tl" rotWithShape="0">
                  <a:schemeClr val="dk1">
                    <a:alpha val="40000"/>
                  </a:schemeClr>
                </a:outerShdw>
              </a:effectLst>
              <a:latin typeface="Comic Sans MS" panose="030F0702030302020204" pitchFamily="66" charset="0"/>
            </a:endParaRPr>
          </a:p>
        </p:txBody>
      </p:sp>
      <p:sp>
        <p:nvSpPr>
          <p:cNvPr id="3" name="AutoShape 2" descr="Just Turn Off the Lights!&quot; Or How I'm Turning Into My Fath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Just Turn Off the Lights!&quot; Or How I'm Turning Into My Fathe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stretch>
            <a:fillRect/>
          </a:stretch>
        </p:blipFill>
        <p:spPr>
          <a:xfrm>
            <a:off x="536007" y="428737"/>
            <a:ext cx="2628900" cy="1743075"/>
          </a:xfrm>
          <a:prstGeom prst="rect">
            <a:avLst/>
          </a:prstGeom>
        </p:spPr>
      </p:pic>
      <p:sp>
        <p:nvSpPr>
          <p:cNvPr id="6" name="Rectangle 5"/>
          <p:cNvSpPr/>
          <p:nvPr/>
        </p:nvSpPr>
        <p:spPr>
          <a:xfrm>
            <a:off x="327443" y="2287811"/>
            <a:ext cx="3046027" cy="584775"/>
          </a:xfrm>
          <a:prstGeom prst="rect">
            <a:avLst/>
          </a:prstGeom>
          <a:noFill/>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Turn off lights</a:t>
            </a:r>
            <a:endPar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p:txBody>
      </p:sp>
      <p:sp>
        <p:nvSpPr>
          <p:cNvPr id="7" name="TextBox 6"/>
          <p:cNvSpPr txBox="1"/>
          <p:nvPr/>
        </p:nvSpPr>
        <p:spPr>
          <a:xfrm>
            <a:off x="307975" y="3010457"/>
            <a:ext cx="3350010" cy="2308324"/>
          </a:xfrm>
          <a:prstGeom prst="rect">
            <a:avLst/>
          </a:prstGeom>
          <a:noFill/>
          <a:ln>
            <a:solidFill>
              <a:schemeClr val="tx1"/>
            </a:solidFill>
          </a:ln>
        </p:spPr>
        <p:txBody>
          <a:bodyPr wrap="square" rtlCol="0">
            <a:spAutoFit/>
          </a:bodyPr>
          <a:lstStyle/>
          <a:p>
            <a:r>
              <a:rPr lang="en-GB" b="1" dirty="0" smtClean="0"/>
              <a:t>Throughout School (Not just your classroom)</a:t>
            </a:r>
          </a:p>
          <a:p>
            <a:pPr marL="285750" indent="-285750">
              <a:buFont typeface="Arial" panose="020B0604020202020204" pitchFamily="34" charset="0"/>
              <a:buChar char="•"/>
            </a:pPr>
            <a:r>
              <a:rPr lang="en-GB" dirty="0" smtClean="0"/>
              <a:t>Do you need your lights on? </a:t>
            </a:r>
          </a:p>
          <a:p>
            <a:pPr marL="285750" indent="-285750">
              <a:buFont typeface="Arial" panose="020B0604020202020204" pitchFamily="34" charset="0"/>
              <a:buChar char="•"/>
            </a:pPr>
            <a:r>
              <a:rPr lang="en-GB" dirty="0" smtClean="0"/>
              <a:t>Can you have half of your lights on? </a:t>
            </a:r>
          </a:p>
          <a:p>
            <a:pPr marL="285750" indent="-285750">
              <a:buFont typeface="Arial" panose="020B0604020202020204" pitchFamily="34" charset="0"/>
              <a:buChar char="•"/>
            </a:pPr>
            <a:r>
              <a:rPr lang="en-GB" dirty="0" smtClean="0"/>
              <a:t>Can you turn them off at break/lunch/before/after school/PE/Worship? </a:t>
            </a:r>
          </a:p>
        </p:txBody>
      </p:sp>
      <p:pic>
        <p:nvPicPr>
          <p:cNvPr id="8" name="Picture 7"/>
          <p:cNvPicPr>
            <a:picLocks noChangeAspect="1"/>
          </p:cNvPicPr>
          <p:nvPr/>
        </p:nvPicPr>
        <p:blipFill>
          <a:blip r:embed="rId3"/>
          <a:stretch>
            <a:fillRect/>
          </a:stretch>
        </p:blipFill>
        <p:spPr>
          <a:xfrm>
            <a:off x="3980202" y="1267382"/>
            <a:ext cx="2619375" cy="1743075"/>
          </a:xfrm>
          <a:prstGeom prst="rect">
            <a:avLst/>
          </a:prstGeom>
        </p:spPr>
      </p:pic>
      <p:sp>
        <p:nvSpPr>
          <p:cNvPr id="9" name="Rectangle 8"/>
          <p:cNvSpPr/>
          <p:nvPr/>
        </p:nvSpPr>
        <p:spPr>
          <a:xfrm>
            <a:off x="7073377" y="1267382"/>
            <a:ext cx="3046027" cy="584775"/>
          </a:xfrm>
          <a:prstGeom prst="rect">
            <a:avLst/>
          </a:prstGeom>
          <a:noFill/>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latin typeface="Comic Sans MS" panose="030F0702030302020204" pitchFamily="66" charset="0"/>
              </a:rPr>
              <a:t>Turn off lights</a:t>
            </a:r>
            <a:endPar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p:txBody>
      </p:sp>
      <p:sp>
        <p:nvSpPr>
          <p:cNvPr id="10" name="TextBox 9"/>
          <p:cNvSpPr txBox="1"/>
          <p:nvPr/>
        </p:nvSpPr>
        <p:spPr>
          <a:xfrm>
            <a:off x="6948259" y="2035872"/>
            <a:ext cx="4952003" cy="923330"/>
          </a:xfrm>
          <a:prstGeom prst="rect">
            <a:avLst/>
          </a:prstGeom>
          <a:noFill/>
          <a:ln>
            <a:solidFill>
              <a:schemeClr val="tx1"/>
            </a:solidFill>
          </a:ln>
        </p:spPr>
        <p:txBody>
          <a:bodyPr wrap="square" rtlCol="0">
            <a:spAutoFit/>
          </a:bodyPr>
          <a:lstStyle/>
          <a:p>
            <a:pPr marL="285750" indent="-285750">
              <a:buFont typeface="Arial" panose="020B0604020202020204" pitchFamily="34" charset="0"/>
              <a:buChar char="•"/>
            </a:pPr>
            <a:r>
              <a:rPr lang="en-GB" dirty="0" smtClean="0"/>
              <a:t>Do you need your projector on? </a:t>
            </a:r>
          </a:p>
          <a:p>
            <a:pPr marL="285750" indent="-285750">
              <a:buFont typeface="Arial" panose="020B0604020202020204" pitchFamily="34" charset="0"/>
              <a:buChar char="•"/>
            </a:pPr>
            <a:r>
              <a:rPr lang="en-GB" dirty="0" smtClean="0"/>
              <a:t>Can you turn it off at break/lunch/before/after school/PE/Worship? </a:t>
            </a:r>
          </a:p>
        </p:txBody>
      </p:sp>
      <p:sp>
        <p:nvSpPr>
          <p:cNvPr id="11" name="AutoShape 6" descr="Close Your Door to Prevent Fire Deaths – Prevention 1s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p:cNvPicPr>
            <a:picLocks noChangeAspect="1"/>
          </p:cNvPicPr>
          <p:nvPr/>
        </p:nvPicPr>
        <p:blipFill>
          <a:blip r:embed="rId4"/>
          <a:stretch>
            <a:fillRect/>
          </a:stretch>
        </p:blipFill>
        <p:spPr>
          <a:xfrm>
            <a:off x="3980201" y="3407833"/>
            <a:ext cx="2619375" cy="1743075"/>
          </a:xfrm>
          <a:prstGeom prst="rect">
            <a:avLst/>
          </a:prstGeom>
        </p:spPr>
      </p:pic>
      <p:sp>
        <p:nvSpPr>
          <p:cNvPr id="13" name="Rectangle 12"/>
          <p:cNvSpPr/>
          <p:nvPr/>
        </p:nvSpPr>
        <p:spPr>
          <a:xfrm>
            <a:off x="7390675" y="3291239"/>
            <a:ext cx="2435282" cy="584775"/>
          </a:xfrm>
          <a:prstGeom prst="rect">
            <a:avLst/>
          </a:prstGeom>
        </p:spPr>
        <p:txBody>
          <a:bodyPr wrap="none">
            <a:spAutoFit/>
          </a:bodyPr>
          <a:lstStyle/>
          <a:p>
            <a:pPr algn="ctr"/>
            <a:r>
              <a:rPr lang="en-US" sz="3200" dirty="0" smtClean="0">
                <a:ln w="0"/>
                <a:effectLst>
                  <a:outerShdw blurRad="38100" dist="19050" dir="2700000" algn="tl" rotWithShape="0">
                    <a:schemeClr val="dk1">
                      <a:alpha val="40000"/>
                    </a:schemeClr>
                  </a:outerShdw>
                </a:effectLst>
                <a:latin typeface="Comic Sans MS" panose="030F0702030302020204" pitchFamily="66" charset="0"/>
              </a:rPr>
              <a:t>Close Doors</a:t>
            </a:r>
            <a:endParaRPr lang="en-US" sz="3200" dirty="0">
              <a:ln w="0"/>
              <a:effectLst>
                <a:outerShdw blurRad="38100" dist="19050" dir="2700000" algn="tl" rotWithShape="0">
                  <a:schemeClr val="dk1">
                    <a:alpha val="40000"/>
                  </a:schemeClr>
                </a:outerShdw>
              </a:effectLst>
              <a:latin typeface="Comic Sans MS" panose="030F0702030302020204" pitchFamily="66" charset="0"/>
            </a:endParaRPr>
          </a:p>
        </p:txBody>
      </p:sp>
      <p:sp>
        <p:nvSpPr>
          <p:cNvPr id="15" name="TextBox 14"/>
          <p:cNvSpPr txBox="1"/>
          <p:nvPr/>
        </p:nvSpPr>
        <p:spPr>
          <a:xfrm>
            <a:off x="6948259" y="4056260"/>
            <a:ext cx="3358336" cy="369332"/>
          </a:xfrm>
          <a:prstGeom prst="rect">
            <a:avLst/>
          </a:prstGeom>
          <a:noFill/>
          <a:ln>
            <a:solidFill>
              <a:schemeClr val="tx1"/>
            </a:solidFill>
          </a:ln>
        </p:spPr>
        <p:txBody>
          <a:bodyPr wrap="square" rtlCol="0">
            <a:spAutoFit/>
          </a:bodyPr>
          <a:lstStyle/>
          <a:p>
            <a:pPr marL="285750" indent="-285750">
              <a:buFont typeface="Arial" panose="020B0604020202020204" pitchFamily="34" charset="0"/>
              <a:buChar char="•"/>
            </a:pPr>
            <a:r>
              <a:rPr lang="en-GB" dirty="0" smtClean="0"/>
              <a:t>Do you need your door open? </a:t>
            </a:r>
          </a:p>
        </p:txBody>
      </p:sp>
      <p:pic>
        <p:nvPicPr>
          <p:cNvPr id="16" name="Picture 15"/>
          <p:cNvPicPr>
            <a:picLocks noChangeAspect="1"/>
          </p:cNvPicPr>
          <p:nvPr/>
        </p:nvPicPr>
        <p:blipFill>
          <a:blip r:embed="rId5"/>
          <a:stretch>
            <a:fillRect/>
          </a:stretch>
        </p:blipFill>
        <p:spPr>
          <a:xfrm>
            <a:off x="765175" y="5406599"/>
            <a:ext cx="2069736" cy="1377315"/>
          </a:xfrm>
          <a:prstGeom prst="rect">
            <a:avLst/>
          </a:prstGeom>
        </p:spPr>
      </p:pic>
      <p:sp>
        <p:nvSpPr>
          <p:cNvPr id="17" name="Rectangle 16"/>
          <p:cNvSpPr/>
          <p:nvPr/>
        </p:nvSpPr>
        <p:spPr>
          <a:xfrm>
            <a:off x="3037930" y="5510481"/>
            <a:ext cx="3002745" cy="584775"/>
          </a:xfrm>
          <a:prstGeom prst="rect">
            <a:avLst/>
          </a:prstGeom>
        </p:spPr>
        <p:txBody>
          <a:bodyPr wrap="none">
            <a:spAutoFit/>
          </a:bodyPr>
          <a:lstStyle/>
          <a:p>
            <a:pPr algn="ctr"/>
            <a:r>
              <a:rPr lang="en-US" sz="3200" dirty="0" smtClean="0">
                <a:ln w="0"/>
                <a:effectLst>
                  <a:outerShdw blurRad="38100" dist="19050" dir="2700000" algn="tl" rotWithShape="0">
                    <a:schemeClr val="dk1">
                      <a:alpha val="40000"/>
                    </a:schemeClr>
                  </a:outerShdw>
                </a:effectLst>
                <a:latin typeface="Comic Sans MS" panose="030F0702030302020204" pitchFamily="66" charset="0"/>
              </a:rPr>
              <a:t>Close Windows</a:t>
            </a:r>
            <a:endParaRPr lang="en-US" sz="3200" dirty="0">
              <a:ln w="0"/>
              <a:effectLst>
                <a:outerShdw blurRad="38100" dist="19050" dir="2700000" algn="tl" rotWithShape="0">
                  <a:schemeClr val="dk1">
                    <a:alpha val="40000"/>
                  </a:schemeClr>
                </a:outerShdw>
              </a:effectLst>
              <a:latin typeface="Comic Sans MS" panose="030F0702030302020204" pitchFamily="66" charset="0"/>
            </a:endParaRPr>
          </a:p>
        </p:txBody>
      </p:sp>
      <p:sp>
        <p:nvSpPr>
          <p:cNvPr id="18" name="TextBox 17"/>
          <p:cNvSpPr txBox="1"/>
          <p:nvPr/>
        </p:nvSpPr>
        <p:spPr>
          <a:xfrm>
            <a:off x="3164907" y="6286956"/>
            <a:ext cx="3588590" cy="369332"/>
          </a:xfrm>
          <a:prstGeom prst="rect">
            <a:avLst/>
          </a:prstGeom>
          <a:noFill/>
          <a:ln>
            <a:solidFill>
              <a:schemeClr val="tx1"/>
            </a:solidFill>
          </a:ln>
        </p:spPr>
        <p:txBody>
          <a:bodyPr wrap="square" rtlCol="0">
            <a:spAutoFit/>
          </a:bodyPr>
          <a:lstStyle/>
          <a:p>
            <a:pPr marL="285750" indent="-285750">
              <a:buFont typeface="Arial" panose="020B0604020202020204" pitchFamily="34" charset="0"/>
              <a:buChar char="•"/>
            </a:pPr>
            <a:r>
              <a:rPr lang="en-GB" dirty="0" smtClean="0"/>
              <a:t>Do you need your window open? </a:t>
            </a:r>
          </a:p>
        </p:txBody>
      </p:sp>
      <p:pic>
        <p:nvPicPr>
          <p:cNvPr id="19" name="Picture 18"/>
          <p:cNvPicPr>
            <a:picLocks noChangeAspect="1"/>
          </p:cNvPicPr>
          <p:nvPr/>
        </p:nvPicPr>
        <p:blipFill>
          <a:blip r:embed="rId6"/>
          <a:stretch>
            <a:fillRect/>
          </a:stretch>
        </p:blipFill>
        <p:spPr>
          <a:xfrm>
            <a:off x="7036797" y="4686756"/>
            <a:ext cx="2381523" cy="1338113"/>
          </a:xfrm>
          <a:prstGeom prst="rect">
            <a:avLst/>
          </a:prstGeom>
        </p:spPr>
      </p:pic>
      <p:sp>
        <p:nvSpPr>
          <p:cNvPr id="20" name="Rectangle 19"/>
          <p:cNvSpPr/>
          <p:nvPr/>
        </p:nvSpPr>
        <p:spPr>
          <a:xfrm>
            <a:off x="9561511" y="4686756"/>
            <a:ext cx="2180405" cy="1077218"/>
          </a:xfrm>
          <a:prstGeom prst="rect">
            <a:avLst/>
          </a:prstGeom>
        </p:spPr>
        <p:txBody>
          <a:bodyPr wrap="none">
            <a:spAutoFit/>
          </a:bodyPr>
          <a:lstStyle/>
          <a:p>
            <a:pPr algn="ctr"/>
            <a:r>
              <a:rPr lang="en-US" sz="3200" dirty="0" smtClean="0">
                <a:ln w="0"/>
                <a:effectLst>
                  <a:outerShdw blurRad="38100" dist="19050" dir="2700000" algn="tl" rotWithShape="0">
                    <a:schemeClr val="dk1">
                      <a:alpha val="40000"/>
                    </a:schemeClr>
                  </a:outerShdw>
                </a:effectLst>
                <a:latin typeface="Comic Sans MS" panose="030F0702030302020204" pitchFamily="66" charset="0"/>
              </a:rPr>
              <a:t>Turn off </a:t>
            </a:r>
          </a:p>
          <a:p>
            <a:pPr algn="ctr"/>
            <a:r>
              <a:rPr lang="en-US" sz="3200" dirty="0" smtClean="0">
                <a:ln w="0"/>
                <a:effectLst>
                  <a:outerShdw blurRad="38100" dist="19050" dir="2700000" algn="tl" rotWithShape="0">
                    <a:schemeClr val="dk1">
                      <a:alpha val="40000"/>
                    </a:schemeClr>
                  </a:outerShdw>
                </a:effectLst>
                <a:latin typeface="Comic Sans MS" panose="030F0702030302020204" pitchFamily="66" charset="0"/>
              </a:rPr>
              <a:t>computers</a:t>
            </a:r>
            <a:endParaRPr lang="en-US" sz="3200" dirty="0">
              <a:ln w="0"/>
              <a:effectLst>
                <a:outerShdw blurRad="38100" dist="19050" dir="2700000" algn="tl" rotWithShape="0">
                  <a:schemeClr val="dk1">
                    <a:alpha val="40000"/>
                  </a:schemeClr>
                </a:outerShdw>
              </a:effectLst>
              <a:latin typeface="Comic Sans MS" panose="030F0702030302020204" pitchFamily="66" charset="0"/>
            </a:endParaRPr>
          </a:p>
        </p:txBody>
      </p:sp>
      <p:sp>
        <p:nvSpPr>
          <p:cNvPr id="21" name="TextBox 20"/>
          <p:cNvSpPr txBox="1"/>
          <p:nvPr/>
        </p:nvSpPr>
        <p:spPr>
          <a:xfrm>
            <a:off x="7583984" y="6116756"/>
            <a:ext cx="3358336" cy="646331"/>
          </a:xfrm>
          <a:prstGeom prst="rect">
            <a:avLst/>
          </a:prstGeom>
          <a:noFill/>
          <a:ln>
            <a:solidFill>
              <a:schemeClr val="tx1"/>
            </a:solidFill>
          </a:ln>
        </p:spPr>
        <p:txBody>
          <a:bodyPr wrap="square" rtlCol="0">
            <a:spAutoFit/>
          </a:bodyPr>
          <a:lstStyle/>
          <a:p>
            <a:pPr marL="285750" indent="-285750">
              <a:buFont typeface="Arial" panose="020B0604020202020204" pitchFamily="34" charset="0"/>
              <a:buChar char="•"/>
            </a:pPr>
            <a:r>
              <a:rPr lang="en-GB" dirty="0" smtClean="0"/>
              <a:t>Do you need your computer on? </a:t>
            </a:r>
          </a:p>
        </p:txBody>
      </p:sp>
    </p:spTree>
    <p:extLst>
      <p:ext uri="{BB962C8B-B14F-4D97-AF65-F5344CB8AC3E}">
        <p14:creationId xmlns:p14="http://schemas.microsoft.com/office/powerpoint/2010/main" val="1371386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3439" y="1431110"/>
            <a:ext cx="10681063" cy="2308324"/>
          </a:xfrm>
          <a:prstGeom prst="rect">
            <a:avLst/>
          </a:prstGeom>
          <a:ln>
            <a:solidFill>
              <a:schemeClr val="tx1"/>
            </a:solidFill>
          </a:ln>
        </p:spPr>
        <p:txBody>
          <a:bodyPr wrap="square">
            <a:spAutoFit/>
          </a:bodyPr>
          <a:lstStyle/>
          <a:p>
            <a:pPr marL="285750" indent="-285750">
              <a:buFont typeface="Arial" panose="020B0604020202020204" pitchFamily="34" charset="0"/>
              <a:buChar char="•"/>
            </a:pPr>
            <a:r>
              <a:rPr lang="en-GB" dirty="0" smtClean="0"/>
              <a:t>Document published by Government 2012 but points are applicable (</a:t>
            </a:r>
            <a:r>
              <a:rPr lang="en-US" b="1" dirty="0">
                <a:hlinkClick r:id="rId2"/>
              </a:rPr>
              <a:t>Top tips for sustainability in </a:t>
            </a:r>
            <a:r>
              <a:rPr lang="en-US" b="1" dirty="0" smtClean="0">
                <a:hlinkClick r:id="rId2"/>
              </a:rPr>
              <a:t>schools</a:t>
            </a:r>
            <a:r>
              <a:rPr lang="en-US" b="1" dirty="0" smtClean="0"/>
              <a:t>)</a:t>
            </a:r>
            <a:r>
              <a:rPr lang="en-GB" dirty="0" smtClean="0"/>
              <a:t> : chrome-extension://</a:t>
            </a:r>
            <a:r>
              <a:rPr lang="en-GB" dirty="0" err="1" smtClean="0"/>
              <a:t>efaidnbmnnnibpcajpcglclefindmkaj</a:t>
            </a:r>
            <a:r>
              <a:rPr lang="en-GB" dirty="0" smtClean="0"/>
              <a:t>/https://assets.publishing.service.gov.uk/government/uploads/system/uploads/attachment_data/file/187037/DFE-32056-2012.pdf </a:t>
            </a:r>
          </a:p>
          <a:p>
            <a:pPr marL="285750" indent="-285750">
              <a:buFont typeface="Arial" panose="020B0604020202020204" pitchFamily="34" charset="0"/>
              <a:buChar char="•"/>
            </a:pPr>
            <a:r>
              <a:rPr lang="en-GB" dirty="0" smtClean="0">
                <a:hlinkClick r:id="rId3"/>
              </a:rPr>
              <a:t>https://www.cobis.org.uk/our-network/blog/blog-demo-page/~board/blogs/post/6-ways-to-make-your-school-more-sustainable</a:t>
            </a:r>
            <a:r>
              <a:rPr lang="en-GB" dirty="0" smtClean="0"/>
              <a:t> </a:t>
            </a:r>
          </a:p>
          <a:p>
            <a:pPr marL="285750" indent="-285750">
              <a:buFont typeface="Arial" panose="020B0604020202020204" pitchFamily="34" charset="0"/>
              <a:buChar char="•"/>
            </a:pPr>
            <a:r>
              <a:rPr lang="en-GB" dirty="0" smtClean="0">
                <a:hlinkClick r:id="rId4"/>
              </a:rPr>
              <a:t>https://www.hertsforlearning.co.uk/blog/steps-sustainability-10-minute-guide-greening-your-school</a:t>
            </a:r>
            <a:r>
              <a:rPr lang="en-GB" dirty="0" smtClean="0"/>
              <a:t> </a:t>
            </a:r>
          </a:p>
          <a:p>
            <a:pPr marL="285750" indent="-285750">
              <a:buFont typeface="Arial" panose="020B0604020202020204" pitchFamily="34" charset="0"/>
              <a:buChar char="•"/>
            </a:pPr>
            <a:r>
              <a:rPr lang="en-GB" dirty="0" smtClean="0">
                <a:hlinkClick r:id="rId5"/>
              </a:rPr>
              <a:t>https://www.ourendangeredworld.com/eco/teaching-sustainability/</a:t>
            </a:r>
            <a:r>
              <a:rPr lang="en-GB" dirty="0" smtClean="0"/>
              <a:t> </a:t>
            </a:r>
            <a:endParaRPr lang="en-GB" dirty="0"/>
          </a:p>
        </p:txBody>
      </p:sp>
      <p:sp>
        <p:nvSpPr>
          <p:cNvPr id="3" name="Rectangle 2"/>
          <p:cNvSpPr/>
          <p:nvPr/>
        </p:nvSpPr>
        <p:spPr>
          <a:xfrm>
            <a:off x="749487" y="171883"/>
            <a:ext cx="4788619"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Resources/Ideas</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042124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541</Words>
  <Application>Microsoft Office PowerPoint</Application>
  <PresentationFormat>Widescreen</PresentationFormat>
  <Paragraphs>52</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Brandon Text Medium</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Katrina Harkin</cp:lastModifiedBy>
  <cp:revision>5</cp:revision>
  <dcterms:created xsi:type="dcterms:W3CDTF">2022-08-31T05:28:01Z</dcterms:created>
  <dcterms:modified xsi:type="dcterms:W3CDTF">2022-08-31T08:58:34Z</dcterms:modified>
</cp:coreProperties>
</file>