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algn="l" defTabSz="9572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77838" indent="-136525" algn="l" defTabSz="9572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57263" indent="-273050" algn="l" defTabSz="9572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435100" indent="-409575" algn="l" defTabSz="9572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914525" indent="-546100" algn="l" defTabSz="957263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00CC00"/>
    <a:srgbClr val="FF6600"/>
    <a:srgbClr val="FF0066"/>
    <a:srgbClr val="CC00FF"/>
    <a:srgbClr val="0066FF"/>
    <a:srgbClr val="FFFF00"/>
    <a:srgbClr val="66FF33"/>
    <a:srgbClr val="FF33CC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A68CF-0C7B-67F3-B580-5E001C4805AD}" v="4" dt="2021-09-07T19:14:21.811"/>
    <p1510:client id="{07ADDF06-C615-496D-BAAA-9F4706545BD5}" v="1658" dt="2021-09-03T12:30:53.5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277" y="77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078" cy="496569"/>
          </a:xfrm>
          <a:prstGeom prst="rect">
            <a:avLst/>
          </a:prstGeom>
        </p:spPr>
        <p:txBody>
          <a:bodyPr vert="horz" lIns="90699" tIns="45350" rIns="90699" bIns="45350" rtlCol="0"/>
          <a:lstStyle>
            <a:lvl1pPr algn="l" defTabSz="949587">
              <a:defRPr sz="1200"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026" y="0"/>
            <a:ext cx="2946078" cy="496569"/>
          </a:xfrm>
          <a:prstGeom prst="rect">
            <a:avLst/>
          </a:prstGeom>
        </p:spPr>
        <p:txBody>
          <a:bodyPr vert="horz" lIns="90699" tIns="45350" rIns="90699" bIns="45350" rtlCol="0"/>
          <a:lstStyle>
            <a:lvl1pPr algn="r" defTabSz="949587">
              <a:defRPr sz="1200">
                <a:cs typeface="+mn-cs"/>
              </a:defRPr>
            </a:lvl1pPr>
          </a:lstStyle>
          <a:p>
            <a:pPr>
              <a:defRPr/>
            </a:pPr>
            <a:fld id="{F2EFE0D3-DF17-4596-BB98-8186D061C7DC}" type="datetimeFigureOut">
              <a:rPr lang="en-GB"/>
              <a:pPr>
                <a:defRPr/>
              </a:pPr>
              <a:t>30/10/2024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99" tIns="45350" rIns="90699" bIns="4535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139" y="4715035"/>
            <a:ext cx="5439398" cy="4467539"/>
          </a:xfrm>
          <a:prstGeom prst="rect">
            <a:avLst/>
          </a:prstGeom>
        </p:spPr>
        <p:txBody>
          <a:bodyPr vert="horz" lIns="90699" tIns="45350" rIns="90699" bIns="4535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493"/>
            <a:ext cx="2946078" cy="496568"/>
          </a:xfrm>
          <a:prstGeom prst="rect">
            <a:avLst/>
          </a:prstGeom>
        </p:spPr>
        <p:txBody>
          <a:bodyPr vert="horz" lIns="90699" tIns="45350" rIns="90699" bIns="45350" rtlCol="0" anchor="b"/>
          <a:lstStyle>
            <a:lvl1pPr algn="l" defTabSz="949587">
              <a:defRPr sz="1200"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026" y="9428493"/>
            <a:ext cx="2946078" cy="496568"/>
          </a:xfrm>
          <a:prstGeom prst="rect">
            <a:avLst/>
          </a:prstGeom>
        </p:spPr>
        <p:txBody>
          <a:bodyPr vert="horz" lIns="90699" tIns="45350" rIns="90699" bIns="45350" rtlCol="0" anchor="b"/>
          <a:lstStyle>
            <a:lvl1pPr algn="r" defTabSz="949587">
              <a:defRPr sz="1200">
                <a:cs typeface="+mn-cs"/>
              </a:defRPr>
            </a:lvl1pPr>
          </a:lstStyle>
          <a:p>
            <a:pPr>
              <a:defRPr/>
            </a:pPr>
            <a:fld id="{654F3423-93C6-4F6E-9413-B6C97B8DA8E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25149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dirty="0"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49509"/>
            <a:fld id="{DC27EB2F-C388-4303-983B-B2A6075B4D50}" type="slidenum">
              <a:rPr lang="en-GB" smtClean="0">
                <a:cs typeface="Arial" charset="0"/>
              </a:rPr>
              <a:pPr defTabSz="949509"/>
              <a:t>1</a:t>
            </a:fld>
            <a:endParaRPr lang="en-GB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893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89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78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6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156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94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73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52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31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059B6-1EA8-455D-901E-9DC33A0055D8}" type="datetimeFigureOut">
              <a:rPr lang="en-US"/>
              <a:pPr>
                <a:defRPr/>
              </a:pPr>
              <a:t>10/30/2024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85578-CFCC-4AB7-8B2F-23CCB266A1D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1A971-EAB7-451F-A755-345EEB8DFB07}" type="datetimeFigureOut">
              <a:rPr lang="en-US"/>
              <a:pPr>
                <a:defRPr/>
              </a:pPr>
              <a:t>10/30/2024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0210A-76B3-44A2-8418-023C09387BE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890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78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367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156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945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734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523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3126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73148-0E99-4365-8615-EF5C33ABC8BD}" type="datetimeFigureOut">
              <a:rPr lang="en-US"/>
              <a:pPr>
                <a:defRPr/>
              </a:pPr>
              <a:t>10/30/2024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C8F19-1D8E-4BC3-AF19-821967EBC53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09F65-D99A-4B59-BA51-D1AF59F7BA44}" type="datetimeFigureOut">
              <a:rPr lang="en-US"/>
              <a:pPr>
                <a:defRPr/>
              </a:pPr>
              <a:t>10/30/2024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3B2AF-BB4B-4FEA-89F6-C691D50DC06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8908" indent="0">
              <a:buNone/>
              <a:defRPr sz="2100" b="1"/>
            </a:lvl2pPr>
            <a:lvl3pPr marL="957816" indent="0">
              <a:buNone/>
              <a:defRPr sz="1900" b="1"/>
            </a:lvl3pPr>
            <a:lvl4pPr marL="1436724" indent="0">
              <a:buNone/>
              <a:defRPr sz="1600" b="1"/>
            </a:lvl4pPr>
            <a:lvl5pPr marL="1915631" indent="0">
              <a:buNone/>
              <a:defRPr sz="1600" b="1"/>
            </a:lvl5pPr>
            <a:lvl6pPr marL="2394539" indent="0">
              <a:buNone/>
              <a:defRPr sz="1600" b="1"/>
            </a:lvl6pPr>
            <a:lvl7pPr marL="2873447" indent="0">
              <a:buNone/>
              <a:defRPr sz="1600" b="1"/>
            </a:lvl7pPr>
            <a:lvl8pPr marL="3352355" indent="0">
              <a:buNone/>
              <a:defRPr sz="1600" b="1"/>
            </a:lvl8pPr>
            <a:lvl9pPr marL="383126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8908" indent="0">
              <a:buNone/>
              <a:defRPr sz="2100" b="1"/>
            </a:lvl2pPr>
            <a:lvl3pPr marL="957816" indent="0">
              <a:buNone/>
              <a:defRPr sz="1900" b="1"/>
            </a:lvl3pPr>
            <a:lvl4pPr marL="1436724" indent="0">
              <a:buNone/>
              <a:defRPr sz="1600" b="1"/>
            </a:lvl4pPr>
            <a:lvl5pPr marL="1915631" indent="0">
              <a:buNone/>
              <a:defRPr sz="1600" b="1"/>
            </a:lvl5pPr>
            <a:lvl6pPr marL="2394539" indent="0">
              <a:buNone/>
              <a:defRPr sz="1600" b="1"/>
            </a:lvl6pPr>
            <a:lvl7pPr marL="2873447" indent="0">
              <a:buNone/>
              <a:defRPr sz="1600" b="1"/>
            </a:lvl7pPr>
            <a:lvl8pPr marL="3352355" indent="0">
              <a:buNone/>
              <a:defRPr sz="1600" b="1"/>
            </a:lvl8pPr>
            <a:lvl9pPr marL="3831263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CF0A1-2C00-4B77-A190-193DDE3AF93C}" type="datetimeFigureOut">
              <a:rPr lang="en-US"/>
              <a:pPr>
                <a:defRPr/>
              </a:pPr>
              <a:t>10/30/2024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219A1-ED23-4A61-B219-07F4BA11060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B3A66-D726-4752-B150-DF8D620273AF}" type="datetimeFigureOut">
              <a:rPr lang="en-US"/>
              <a:pPr>
                <a:defRPr/>
              </a:pPr>
              <a:t>10/30/2024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8F47C-DA55-49E8-9FD2-56A9B58C810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A00DD-3511-4DA9-9C66-68AE1BD137E6}" type="datetimeFigureOut">
              <a:rPr lang="en-US"/>
              <a:pPr>
                <a:defRPr/>
              </a:pPr>
              <a:t>10/30/2024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388C2-F0B8-4C48-AA63-33087E6CD44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500"/>
            </a:lvl1pPr>
            <a:lvl2pPr marL="478908" indent="0">
              <a:buNone/>
              <a:defRPr sz="1300"/>
            </a:lvl2pPr>
            <a:lvl3pPr marL="957816" indent="0">
              <a:buNone/>
              <a:defRPr sz="1000"/>
            </a:lvl3pPr>
            <a:lvl4pPr marL="1436724" indent="0">
              <a:buNone/>
              <a:defRPr sz="1000"/>
            </a:lvl4pPr>
            <a:lvl5pPr marL="1915631" indent="0">
              <a:buNone/>
              <a:defRPr sz="1000"/>
            </a:lvl5pPr>
            <a:lvl6pPr marL="2394539" indent="0">
              <a:buNone/>
              <a:defRPr sz="1000"/>
            </a:lvl6pPr>
            <a:lvl7pPr marL="2873447" indent="0">
              <a:buNone/>
              <a:defRPr sz="1000"/>
            </a:lvl7pPr>
            <a:lvl8pPr marL="3352355" indent="0">
              <a:buNone/>
              <a:defRPr sz="1000"/>
            </a:lvl8pPr>
            <a:lvl9pPr marL="383126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6F3C8-FEA7-421B-B4F9-AE1626CD26F7}" type="datetimeFigureOut">
              <a:rPr lang="en-US"/>
              <a:pPr>
                <a:defRPr/>
              </a:pPr>
              <a:t>10/30/2024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3456A-B831-48DF-AEC5-133D81143C7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400"/>
            </a:lvl1pPr>
            <a:lvl2pPr marL="478908" indent="0">
              <a:buNone/>
              <a:defRPr sz="2900"/>
            </a:lvl2pPr>
            <a:lvl3pPr marL="957816" indent="0">
              <a:buNone/>
              <a:defRPr sz="2500"/>
            </a:lvl3pPr>
            <a:lvl4pPr marL="1436724" indent="0">
              <a:buNone/>
              <a:defRPr sz="2100"/>
            </a:lvl4pPr>
            <a:lvl5pPr marL="1915631" indent="0">
              <a:buNone/>
              <a:defRPr sz="2100"/>
            </a:lvl5pPr>
            <a:lvl6pPr marL="2394539" indent="0">
              <a:buNone/>
              <a:defRPr sz="2100"/>
            </a:lvl6pPr>
            <a:lvl7pPr marL="2873447" indent="0">
              <a:buNone/>
              <a:defRPr sz="2100"/>
            </a:lvl7pPr>
            <a:lvl8pPr marL="3352355" indent="0">
              <a:buNone/>
              <a:defRPr sz="2100"/>
            </a:lvl8pPr>
            <a:lvl9pPr marL="3831263" indent="0">
              <a:buNone/>
              <a:defRPr sz="21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500"/>
            </a:lvl1pPr>
            <a:lvl2pPr marL="478908" indent="0">
              <a:buNone/>
              <a:defRPr sz="1300"/>
            </a:lvl2pPr>
            <a:lvl3pPr marL="957816" indent="0">
              <a:buNone/>
              <a:defRPr sz="1000"/>
            </a:lvl3pPr>
            <a:lvl4pPr marL="1436724" indent="0">
              <a:buNone/>
              <a:defRPr sz="1000"/>
            </a:lvl4pPr>
            <a:lvl5pPr marL="1915631" indent="0">
              <a:buNone/>
              <a:defRPr sz="1000"/>
            </a:lvl5pPr>
            <a:lvl6pPr marL="2394539" indent="0">
              <a:buNone/>
              <a:defRPr sz="1000"/>
            </a:lvl6pPr>
            <a:lvl7pPr marL="2873447" indent="0">
              <a:buNone/>
              <a:defRPr sz="1000"/>
            </a:lvl7pPr>
            <a:lvl8pPr marL="3352355" indent="0">
              <a:buNone/>
              <a:defRPr sz="1000"/>
            </a:lvl8pPr>
            <a:lvl9pPr marL="383126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F41F5-81EE-4ABC-A34F-651429D5F975}" type="datetimeFigureOut">
              <a:rPr lang="en-US"/>
              <a:pPr>
                <a:defRPr/>
              </a:pPr>
              <a:t>10/30/2024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CFA1D-1636-4B08-A196-5E530892590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C2FBF-93DA-4174-B358-1EB7E9A7A544}" type="datetimeFigureOut">
              <a:rPr lang="en-US"/>
              <a:pPr>
                <a:defRPr/>
              </a:pPr>
              <a:t>10/30/2024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520FC-1F43-41F8-BB87-42D57FC7943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83D95-D556-480F-98C3-0A854FD26AD4}" type="datetimeFigureOut">
              <a:rPr lang="en-US"/>
              <a:pPr>
                <a:defRPr/>
              </a:pPr>
              <a:t>10/30/2024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332F1-0B85-4301-AAE5-0F0C8D0FC2F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82" tIns="47891" rIns="95782" bIns="4789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82" tIns="47891" rIns="95782" bIns="4789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5782" tIns="47891" rIns="95782" bIns="47891" rtlCol="0" anchor="ctr"/>
          <a:lstStyle>
            <a:lvl1pPr algn="l" defTabSz="957816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7EC055-FCA3-49BA-ADDC-30211D01A65A}" type="datetimeFigureOut">
              <a:rPr lang="en-US"/>
              <a:pPr>
                <a:defRPr/>
              </a:pPr>
              <a:t>10/30/2024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5782" tIns="47891" rIns="95782" bIns="47891" rtlCol="0" anchor="ctr"/>
          <a:lstStyle>
            <a:lvl1pPr algn="ctr" defTabSz="957816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lIns="95782" tIns="47891" rIns="95782" bIns="47891" rtlCol="0" anchor="ctr"/>
          <a:lstStyle>
            <a:lvl1pPr algn="r" defTabSz="957816" fontAlgn="auto">
              <a:spcBef>
                <a:spcPts val="0"/>
              </a:spcBef>
              <a:spcAft>
                <a:spcPts val="0"/>
              </a:spcAft>
              <a:defRPr sz="1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C080E7-34F4-4C1A-B593-49D2A022B3E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957263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2pPr>
      <a:lvl3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3pPr>
      <a:lvl4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4pPr>
      <a:lvl5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5pPr>
      <a:lvl6pPr marL="342077" algn="ctr" defTabSz="957341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6pPr>
      <a:lvl7pPr marL="684154" algn="ctr" defTabSz="957341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7pPr>
      <a:lvl8pPr marL="1026231" algn="ctr" defTabSz="957341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8pPr>
      <a:lvl9pPr marL="1368308" algn="ctr" defTabSz="957341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" pitchFamily="34" charset="0"/>
        </a:defRPr>
      </a:lvl9pPr>
    </p:titleStyle>
    <p:bodyStyle>
      <a:lvl1pPr marL="357188" indent="-357188" algn="l" defTabSz="95726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77875" indent="-298450" algn="l" defTabSz="95726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6975" indent="-238125" algn="l" defTabSz="957263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4813" indent="-238125" algn="l" defTabSz="957263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4238" indent="-238125" algn="l" defTabSz="957263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3993" indent="-239454" algn="l" defTabSz="95781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2901" indent="-239454" algn="l" defTabSz="95781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809" indent="-239454" algn="l" defTabSz="95781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0717" indent="-239454" algn="l" defTabSz="95781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908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7816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724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631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4539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3447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2355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1263" algn="l" defTabSz="957816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3534922" y="2302193"/>
            <a:ext cx="2976213" cy="3116072"/>
          </a:xfrm>
          <a:prstGeom prst="rect">
            <a:avLst/>
          </a:prstGeom>
          <a:solidFill>
            <a:srgbClr val="92D05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68415" tIns="34208" rIns="68415" bIns="34208" anchor="t">
            <a:spAutoFit/>
          </a:bodyPr>
          <a:lstStyle/>
          <a:p>
            <a:pPr algn="ctr">
              <a:defRPr/>
            </a:pPr>
            <a:r>
              <a:rPr lang="en-GB" sz="1800" b="1" dirty="0">
                <a:solidFill>
                  <a:srgbClr val="FFFFFF"/>
                </a:solidFill>
                <a:cs typeface="Arial"/>
              </a:rPr>
              <a:t>Year 5  Autumn Term 2021</a:t>
            </a:r>
          </a:p>
          <a:p>
            <a:pPr algn="ctr">
              <a:defRPr/>
            </a:pPr>
            <a:endParaRPr lang="en-GB" sz="24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  <a:p>
            <a:pPr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  <a:p>
            <a:pPr algn="ctr">
              <a:defRPr/>
            </a:pPr>
            <a:endParaRPr lang="en-GB" sz="1200" b="1" dirty="0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69311" y="2187485"/>
            <a:ext cx="3024188" cy="850770"/>
          </a:xfrm>
          <a:prstGeom prst="rect">
            <a:avLst/>
          </a:prstGeom>
          <a:solidFill>
            <a:srgbClr val="CC00FF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>
              <a:defRPr/>
            </a:pPr>
            <a:r>
              <a:rPr lang="en-US" sz="1600" b="1" u="sng" dirty="0">
                <a:solidFill>
                  <a:srgbClr val="000000"/>
                </a:solidFill>
                <a:latin typeface="Calibri" pitchFamily="34" charset="0"/>
              </a:rPr>
              <a:t>Religious Education </a:t>
            </a:r>
            <a:r>
              <a:rPr lang="en-US" sz="1600" b="1" dirty="0">
                <a:solidFill>
                  <a:srgbClr val="000000"/>
                </a:solidFill>
                <a:latin typeface="Calibri" pitchFamily="34" charset="0"/>
              </a:rPr>
              <a:t>(RE</a:t>
            </a:r>
            <a:r>
              <a:rPr lang="en-US" sz="1400" b="1" dirty="0">
                <a:solidFill>
                  <a:srgbClr val="000000"/>
                </a:solidFill>
                <a:latin typeface="Calibri" pitchFamily="34" charset="0"/>
              </a:rPr>
              <a:t>)</a:t>
            </a:r>
            <a:endParaRPr lang="en-GB" sz="1400" b="1" dirty="0">
              <a:solidFill>
                <a:srgbClr val="000000"/>
              </a:solidFill>
              <a:latin typeface="Calibri" pitchFamily="34" charset="0"/>
            </a:endParaRPr>
          </a:p>
          <a:p>
            <a:pPr algn="ctr"/>
            <a:r>
              <a:rPr lang="en-US" sz="1100" b="1" dirty="0">
                <a:solidFill>
                  <a:srgbClr val="000000"/>
                </a:solidFill>
                <a:latin typeface="Calibri"/>
                <a:cs typeface="Arial"/>
              </a:rPr>
              <a:t>Our Religious studies will be based around the view of Hope and Advent leading up to the Christmas period.</a:t>
            </a:r>
            <a:endParaRPr lang="en-US" sz="11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712562" y="4721744"/>
            <a:ext cx="3024188" cy="650715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lIns="95782" tIns="47891" rIns="95782" bIns="47891" anchor="t">
            <a:spAutoFit/>
          </a:bodyPr>
          <a:lstStyle/>
          <a:p>
            <a:pPr algn="ctr">
              <a:defRPr/>
            </a:pPr>
            <a:r>
              <a:rPr lang="en-US" sz="1200" b="1" dirty="0">
                <a:solidFill>
                  <a:srgbClr val="000000"/>
                </a:solidFill>
                <a:latin typeface="Calibri"/>
                <a:cs typeface="Arial"/>
              </a:rPr>
              <a:t>History</a:t>
            </a:r>
          </a:p>
          <a:p>
            <a:pPr algn="ctr">
              <a:defRPr/>
            </a:pPr>
            <a:r>
              <a:rPr lang="en-US" sz="1200" b="1" dirty="0">
                <a:solidFill>
                  <a:srgbClr val="000000"/>
                </a:solidFill>
                <a:latin typeface="Calibri"/>
                <a:cs typeface="Arial"/>
              </a:rPr>
              <a:t>In  we are going to be learning about the Anglo Saxons. 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534922" y="5959438"/>
            <a:ext cx="2995170" cy="619938"/>
          </a:xfrm>
          <a:prstGeom prst="rect">
            <a:avLst/>
          </a:prstGeom>
          <a:solidFill>
            <a:srgbClr val="FF0000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>
            <a:spAutoFit/>
          </a:bodyPr>
          <a:lstStyle/>
          <a:p>
            <a:pPr algn="ctr"/>
            <a:r>
              <a:rPr lang="en-US" sz="1200" b="1" u="sng" dirty="0">
                <a:solidFill>
                  <a:srgbClr val="000000"/>
                </a:solidFill>
                <a:latin typeface="Calibri" pitchFamily="34" charset="0"/>
              </a:rPr>
              <a:t>Physical Education </a:t>
            </a:r>
            <a:r>
              <a:rPr lang="en-US" sz="1200" b="1" dirty="0">
                <a:solidFill>
                  <a:srgbClr val="000000"/>
                </a:solidFill>
                <a:latin typeface="Calibri" pitchFamily="34" charset="0"/>
              </a:rPr>
              <a:t>(P.E)</a:t>
            </a:r>
          </a:p>
          <a:p>
            <a:pPr algn="ctr"/>
            <a:r>
              <a:rPr lang="en-US" sz="1100" b="1" dirty="0">
                <a:solidFill>
                  <a:srgbClr val="000000"/>
                </a:solidFill>
                <a:latin typeface="Calibri" pitchFamily="34" charset="0"/>
              </a:rPr>
              <a:t>In P.E we will be learning </a:t>
            </a:r>
            <a:r>
              <a:rPr lang="en-US" sz="1100" b="1" dirty="0" smtClean="0">
                <a:solidFill>
                  <a:srgbClr val="000000"/>
                </a:solidFill>
                <a:latin typeface="Calibri" pitchFamily="34" charset="0"/>
              </a:rPr>
              <a:t>about football </a:t>
            </a:r>
            <a:r>
              <a:rPr lang="en-US" sz="1100" b="1" dirty="0">
                <a:solidFill>
                  <a:srgbClr val="000000"/>
                </a:solidFill>
                <a:latin typeface="Calibri" pitchFamily="34" charset="0"/>
              </a:rPr>
              <a:t>and gymnastics.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59390" y="4326323"/>
            <a:ext cx="3024187" cy="958492"/>
          </a:xfrm>
          <a:prstGeom prst="rect">
            <a:avLst/>
          </a:prstGeom>
          <a:solidFill>
            <a:srgbClr val="FF0066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>
            <a:spAutoFit/>
          </a:bodyPr>
          <a:lstStyle/>
          <a:p>
            <a:pPr algn="ctr">
              <a:defRPr/>
            </a:pPr>
            <a:r>
              <a:rPr lang="en-US" sz="1400" b="1" u="sng" dirty="0">
                <a:latin typeface="+mn-lt"/>
              </a:rPr>
              <a:t>French</a:t>
            </a:r>
          </a:p>
          <a:p>
            <a:pPr algn="ctr">
              <a:defRPr/>
            </a:pPr>
            <a:r>
              <a:rPr lang="en-US" sz="1400" b="1" dirty="0">
                <a:latin typeface="+mn-lt"/>
              </a:rPr>
              <a:t>In French we will be focusing our learning </a:t>
            </a:r>
            <a:r>
              <a:rPr lang="en-GB" sz="1400" b="1" dirty="0" smtClean="0">
                <a:latin typeface="+mn-lt"/>
              </a:rPr>
              <a:t>about the days of the week and numbers.</a:t>
            </a:r>
            <a:endParaRPr lang="en-GB" sz="1400" b="1" dirty="0">
              <a:latin typeface="+mn-lt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561780" y="249918"/>
            <a:ext cx="3038359" cy="1666378"/>
          </a:xfrm>
          <a:prstGeom prst="rect">
            <a:avLst/>
          </a:prstGeom>
          <a:solidFill>
            <a:srgbClr val="00FF00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/>
            <a:r>
              <a:rPr lang="en-US" sz="1400" b="1" u="sng" dirty="0">
                <a:solidFill>
                  <a:srgbClr val="000000"/>
                </a:solidFill>
                <a:latin typeface="Calibri" pitchFamily="34" charset="0"/>
              </a:rPr>
              <a:t>English</a:t>
            </a:r>
          </a:p>
          <a:p>
            <a:pPr algn="ctr">
              <a:spcAft>
                <a:spcPts val="0"/>
              </a:spcAft>
            </a:pPr>
            <a:r>
              <a:rPr lang="en-US" sz="1100" b="1" dirty="0">
                <a:solidFill>
                  <a:srgbClr val="000000"/>
                </a:solidFill>
                <a:latin typeface="Calibri"/>
                <a:cs typeface="Arial"/>
              </a:rPr>
              <a:t>In English we will be focusing on Stories with Historical Settings producing outcomes for a new chapter/scene linked to novel/story with historical setting (Oliver Twist) and Presentation linked to reading (Is Fagin a hero or a villain</a:t>
            </a:r>
            <a:r>
              <a:rPr lang="en-US" sz="1100" b="1" dirty="0" smtClean="0">
                <a:solidFill>
                  <a:srgbClr val="000000"/>
                </a:solidFill>
                <a:latin typeface="Calibri"/>
                <a:cs typeface="Arial"/>
              </a:rPr>
              <a:t>?) This will be followed by classical narrative poetry.</a:t>
            </a:r>
            <a:endParaRPr lang="en-US" sz="1100" b="1" dirty="0">
              <a:latin typeface="Calibri"/>
              <a:ea typeface="Times New Roman" panose="02020603050405020304" pitchFamily="18" charset="0"/>
              <a:cs typeface="Arial"/>
            </a:endParaRPr>
          </a:p>
          <a:p>
            <a:pPr algn="ctr">
              <a:spcAft>
                <a:spcPts val="0"/>
              </a:spcAft>
            </a:pPr>
            <a:endParaRPr lang="en-US" sz="1100" b="1" dirty="0">
              <a:latin typeface="Calibri"/>
              <a:ea typeface="Times New Roman" panose="02020603050405020304" pitchFamily="18" charset="0"/>
              <a:cs typeface="Arial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03294" y="2676827"/>
            <a:ext cx="3189350" cy="958492"/>
          </a:xfrm>
          <a:prstGeom prst="rect">
            <a:avLst/>
          </a:prstGeom>
          <a:solidFill>
            <a:srgbClr val="FF6600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/>
            <a:r>
              <a:rPr lang="en-GB" sz="1400" b="1" u="sng" dirty="0">
                <a:solidFill>
                  <a:srgbClr val="000000"/>
                </a:solidFill>
                <a:latin typeface="Calibri" pitchFamily="34" charset="0"/>
              </a:rPr>
              <a:t>Science</a:t>
            </a:r>
            <a:endParaRPr lang="en-GB" sz="1400" b="1" dirty="0">
              <a:solidFill>
                <a:srgbClr val="000000"/>
              </a:solidFill>
              <a:latin typeface="+mn-lt"/>
            </a:endParaRPr>
          </a:p>
          <a:p>
            <a:pPr algn="ctr"/>
            <a:r>
              <a:rPr lang="en-GB" sz="1400" b="1" dirty="0">
                <a:solidFill>
                  <a:srgbClr val="000000"/>
                </a:solidFill>
                <a:latin typeface="+mn-lt"/>
                <a:cs typeface="Arial"/>
              </a:rPr>
              <a:t>In Science this half term we will be learning about materials and focusing on reversible and irreversible changes.</a:t>
            </a:r>
            <a:endParaRPr lang="en-GB" sz="1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03294" y="165557"/>
            <a:ext cx="3189349" cy="1604823"/>
          </a:xfrm>
          <a:prstGeom prst="rect">
            <a:avLst/>
          </a:prstGeom>
          <a:solidFill>
            <a:srgbClr val="00CCFF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>
              <a:defRPr/>
            </a:pPr>
            <a:r>
              <a:rPr lang="en-US" sz="1400" b="1" u="sng" dirty="0">
                <a:solidFill>
                  <a:srgbClr val="000000"/>
                </a:solidFill>
                <a:latin typeface="+mn-lt"/>
              </a:rPr>
              <a:t>Mathematics</a:t>
            </a:r>
          </a:p>
          <a:p>
            <a:pPr algn="ctr">
              <a:defRPr/>
            </a:pPr>
            <a:r>
              <a:rPr lang="en-GB" sz="1400" b="1" dirty="0">
                <a:solidFill>
                  <a:srgbClr val="000000"/>
                </a:solidFill>
                <a:latin typeface="+mn-lt"/>
                <a:cs typeface="Arial"/>
              </a:rPr>
              <a:t>We will be focusing </a:t>
            </a:r>
            <a:r>
              <a:rPr lang="en-GB" sz="1400" b="1">
                <a:solidFill>
                  <a:srgbClr val="000000"/>
                </a:solidFill>
                <a:latin typeface="+mn-lt"/>
                <a:cs typeface="Arial"/>
              </a:rPr>
              <a:t>on</a:t>
            </a:r>
            <a:r>
              <a:rPr lang="en-GB" sz="1400" b="1" smtClean="0">
                <a:solidFill>
                  <a:srgbClr val="000000"/>
                </a:solidFill>
                <a:latin typeface="+mn-lt"/>
                <a:cs typeface="Arial"/>
              </a:rPr>
              <a:t>:</a:t>
            </a:r>
            <a:endParaRPr lang="en-GB" sz="1400" b="1" dirty="0">
              <a:latin typeface="+mn-lt"/>
              <a:cs typeface="Arial"/>
            </a:endParaRPr>
          </a:p>
          <a:p>
            <a:pPr algn="ctr">
              <a:defRPr/>
            </a:pPr>
            <a:r>
              <a:rPr lang="en-GB" sz="1400" b="1" dirty="0">
                <a:latin typeface="+mn-lt"/>
                <a:cs typeface="Arial"/>
              </a:rPr>
              <a:t>Number and place value,</a:t>
            </a:r>
            <a:endParaRPr lang="en-GB" sz="1400" b="1" dirty="0">
              <a:latin typeface="+mn-lt"/>
            </a:endParaRPr>
          </a:p>
          <a:p>
            <a:pPr algn="ctr">
              <a:defRPr/>
            </a:pPr>
            <a:r>
              <a:rPr lang="en-GB" sz="1400" b="1" dirty="0">
                <a:latin typeface="+mn-lt"/>
                <a:cs typeface="Arial"/>
              </a:rPr>
              <a:t>Addition and subtraction,</a:t>
            </a:r>
            <a:endParaRPr lang="en-GB" sz="1400" b="1" dirty="0">
              <a:latin typeface="+mn-lt"/>
            </a:endParaRPr>
          </a:p>
          <a:p>
            <a:pPr algn="ctr">
              <a:defRPr/>
            </a:pPr>
            <a:r>
              <a:rPr lang="en-GB" sz="1400" b="1" dirty="0">
                <a:latin typeface="+mn-lt"/>
                <a:cs typeface="Arial"/>
              </a:rPr>
              <a:t>Multiplication and division,</a:t>
            </a:r>
            <a:endParaRPr lang="en-GB" sz="1400" b="1" dirty="0">
              <a:latin typeface="+mn-lt"/>
            </a:endParaRPr>
          </a:p>
          <a:p>
            <a:pPr algn="ctr">
              <a:defRPr/>
            </a:pPr>
            <a:r>
              <a:rPr lang="en-GB" sz="1400" b="1" dirty="0" smtClean="0">
                <a:latin typeface="+mn-lt"/>
                <a:cs typeface="Arial"/>
              </a:rPr>
              <a:t>Fractions</a:t>
            </a:r>
            <a:r>
              <a:rPr lang="en-GB" sz="1400" b="1" dirty="0">
                <a:solidFill>
                  <a:srgbClr val="000000"/>
                </a:solidFill>
                <a:latin typeface="+mn-lt"/>
                <a:cs typeface="Arial"/>
              </a:rPr>
              <a:t/>
            </a:r>
            <a:br>
              <a:rPr lang="en-GB" sz="1400" b="1" dirty="0">
                <a:solidFill>
                  <a:srgbClr val="000000"/>
                </a:solidFill>
                <a:latin typeface="+mn-lt"/>
                <a:cs typeface="Arial"/>
              </a:rPr>
            </a:br>
            <a:endParaRPr lang="en-GB" sz="1400" b="1" dirty="0">
              <a:solidFill>
                <a:srgbClr val="000000"/>
              </a:solidFill>
              <a:latin typeface="+mn-lt"/>
            </a:endParaRPr>
          </a:p>
        </p:txBody>
      </p:sp>
      <p:cxnSp>
        <p:nvCxnSpPr>
          <p:cNvPr id="14348" name="Elbow Connector 24"/>
          <p:cNvCxnSpPr>
            <a:cxnSpLocks noChangeShapeType="1"/>
          </p:cNvCxnSpPr>
          <p:nvPr/>
        </p:nvCxnSpPr>
        <p:spPr bwMode="auto">
          <a:xfrm rot="-5400000">
            <a:off x="3230631" y="3545154"/>
            <a:ext cx="792162" cy="136525"/>
          </a:xfrm>
          <a:prstGeom prst="bentConnector3">
            <a:avLst>
              <a:gd name="adj1" fmla="val 33408"/>
            </a:avLst>
          </a:prstGeom>
          <a:noFill/>
          <a:ln w="19050" algn="ctr">
            <a:solidFill>
              <a:srgbClr val="FF0000"/>
            </a:solidFill>
            <a:miter lim="800000"/>
            <a:headEnd/>
            <a:tailEnd type="arrow" w="med" len="med"/>
          </a:ln>
        </p:spPr>
      </p:cxnSp>
      <p:cxnSp>
        <p:nvCxnSpPr>
          <p:cNvPr id="27" name="Elbow Connector 26"/>
          <p:cNvCxnSpPr/>
          <p:nvPr/>
        </p:nvCxnSpPr>
        <p:spPr>
          <a:xfrm>
            <a:off x="3350487" y="2683378"/>
            <a:ext cx="552450" cy="460375"/>
          </a:xfrm>
          <a:prstGeom prst="bentConnector3">
            <a:avLst>
              <a:gd name="adj1" fmla="val 50000"/>
            </a:avLst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Elbow Connector 37"/>
          <p:cNvCxnSpPr/>
          <p:nvPr/>
        </p:nvCxnSpPr>
        <p:spPr>
          <a:xfrm rot="5400000">
            <a:off x="6289886" y="2664328"/>
            <a:ext cx="460375" cy="498475"/>
          </a:xfrm>
          <a:prstGeom prst="bentConnector3">
            <a:avLst>
              <a:gd name="adj1" fmla="val 50000"/>
            </a:avLst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51" name="Elbow Connector 39"/>
          <p:cNvCxnSpPr>
            <a:cxnSpLocks noChangeShapeType="1"/>
          </p:cNvCxnSpPr>
          <p:nvPr/>
        </p:nvCxnSpPr>
        <p:spPr bwMode="auto">
          <a:xfrm rot="5400000" flipH="1">
            <a:off x="5676811" y="4079590"/>
            <a:ext cx="1870075" cy="163513"/>
          </a:xfrm>
          <a:prstGeom prst="bentConnector2">
            <a:avLst/>
          </a:prstGeom>
          <a:noFill/>
          <a:ln w="19050" algn="ctr">
            <a:solidFill>
              <a:srgbClr val="FF0000"/>
            </a:solidFill>
            <a:miter lim="800000"/>
            <a:headEnd/>
            <a:tailEnd type="arrow" w="med" len="med"/>
          </a:ln>
        </p:spPr>
      </p:cxn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161947" y="5369822"/>
            <a:ext cx="3219074" cy="1389379"/>
          </a:xfrm>
          <a:prstGeom prst="rect">
            <a:avLst/>
          </a:prstGeom>
          <a:solidFill>
            <a:srgbClr val="9933FF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>
              <a:defRPr/>
            </a:pPr>
            <a:r>
              <a:rPr lang="en-GB" sz="1400" b="1" u="sng" dirty="0">
                <a:solidFill>
                  <a:srgbClr val="000000"/>
                </a:solidFill>
                <a:latin typeface="Calibri" pitchFamily="34" charset="0"/>
              </a:rPr>
              <a:t>PSHE</a:t>
            </a:r>
          </a:p>
          <a:p>
            <a:pPr algn="ctr">
              <a:defRPr/>
            </a:pPr>
            <a:r>
              <a:rPr lang="en-GB" sz="1400" b="1" dirty="0">
                <a:solidFill>
                  <a:srgbClr val="000000"/>
                </a:solidFill>
                <a:latin typeface="Calibri"/>
                <a:cs typeface="Arial"/>
              </a:rPr>
              <a:t>In PSHE we will be talking about how everyone is created and loved by God.  This helps children to develop and understand the importance of valuing themselves.</a:t>
            </a:r>
            <a:endParaRPr lang="en-GB" sz="1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6755106" y="153778"/>
            <a:ext cx="3024188" cy="1389379"/>
          </a:xfrm>
          <a:prstGeom prst="rect">
            <a:avLst/>
          </a:prstGeom>
          <a:solidFill>
            <a:srgbClr val="0066FF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/>
            <a:r>
              <a:rPr lang="en-GB" sz="1400" b="1" u="sng" dirty="0">
                <a:solidFill>
                  <a:srgbClr val="000000"/>
                </a:solidFill>
                <a:latin typeface="Calibri" pitchFamily="34" charset="0"/>
              </a:rPr>
              <a:t>Computing</a:t>
            </a:r>
            <a:r>
              <a:rPr lang="en-GB" sz="1400" b="1" dirty="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algn="ctr"/>
            <a:r>
              <a:rPr lang="en-GB" sz="1400" b="1" dirty="0">
                <a:solidFill>
                  <a:srgbClr val="000000"/>
                </a:solidFill>
                <a:latin typeface="Calibri"/>
                <a:cs typeface="Arial"/>
              </a:rPr>
              <a:t>In Computing we will be focusing on computer science. This is where the children will be looking at different programs and algorithms</a:t>
            </a:r>
            <a:r>
              <a:rPr lang="en-GB" sz="1400" b="1" dirty="0" smtClean="0">
                <a:solidFill>
                  <a:srgbClr val="000000"/>
                </a:solidFill>
                <a:latin typeface="Calibri"/>
                <a:cs typeface="Arial"/>
              </a:rPr>
              <a:t>. This will be followed by spreadsheets.</a:t>
            </a:r>
            <a:endParaRPr lang="en-GB" sz="1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6653413" y="5677598"/>
            <a:ext cx="3234712" cy="989269"/>
          </a:xfrm>
          <a:prstGeom prst="rect">
            <a:avLst/>
          </a:prstGeom>
          <a:solidFill>
            <a:srgbClr val="00CC00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/>
            <a:r>
              <a:rPr lang="en-US" sz="1400" b="1" u="sng" dirty="0">
                <a:latin typeface="+mn-lt"/>
              </a:rPr>
              <a:t>Music </a:t>
            </a:r>
          </a:p>
          <a:p>
            <a:pPr algn="ctr"/>
            <a:r>
              <a:rPr lang="en-US" sz="1100" dirty="0">
                <a:latin typeface="+mn-lt"/>
                <a:cs typeface="Arial"/>
              </a:rPr>
              <a:t>In Music</a:t>
            </a:r>
            <a:r>
              <a:rPr lang="en-US" sz="1100" dirty="0" smtClean="0">
                <a:latin typeface="+mn-lt"/>
                <a:cs typeface="Arial"/>
              </a:rPr>
              <a:t>,</a:t>
            </a:r>
            <a:r>
              <a:rPr lang="en-GB" sz="1100" dirty="0">
                <a:latin typeface="+mn-lt"/>
                <a:cs typeface="Arial"/>
              </a:rPr>
              <a:t> In this unit, we ask ‘How Does Music Bring Us Together?’ as an entry point for the broad</a:t>
            </a:r>
          </a:p>
          <a:p>
            <a:pPr algn="ctr"/>
            <a:r>
              <a:rPr lang="en-GB" sz="1100" dirty="0">
                <a:latin typeface="+mn-lt"/>
                <a:cs typeface="Arial"/>
              </a:rPr>
              <a:t>Social Theme of ‘Music Is a Peacebuilder and </a:t>
            </a:r>
            <a:r>
              <a:rPr lang="en-GB" sz="1100" dirty="0" err="1">
                <a:latin typeface="+mn-lt"/>
                <a:cs typeface="Arial"/>
              </a:rPr>
              <a:t>Friendmaker</a:t>
            </a:r>
            <a:r>
              <a:rPr lang="en-GB" sz="1100" dirty="0">
                <a:latin typeface="+mn-lt"/>
                <a:cs typeface="Arial"/>
              </a:rPr>
              <a:t>’. </a:t>
            </a:r>
            <a:endParaRPr lang="en-GB" sz="11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701467" y="3408949"/>
            <a:ext cx="3021248" cy="1204713"/>
          </a:xfrm>
          <a:prstGeom prst="rect">
            <a:avLst/>
          </a:prstGeom>
          <a:solidFill>
            <a:srgbClr val="00CC00"/>
          </a:solidFill>
          <a:ln w="9525" algn="ctr">
            <a:solidFill>
              <a:srgbClr val="46AAC5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 lIns="95782" tIns="47891" rIns="95782" bIns="47891" anchor="t">
            <a:spAutoFit/>
          </a:bodyPr>
          <a:lstStyle/>
          <a:p>
            <a:pPr algn="ctr"/>
            <a:r>
              <a:rPr lang="en-GB" sz="1200" b="1" u="sng" dirty="0" smtClean="0">
                <a:solidFill>
                  <a:srgbClr val="000000"/>
                </a:solidFill>
                <a:latin typeface="Calibri" pitchFamily="34" charset="0"/>
              </a:rPr>
              <a:t>Art</a:t>
            </a:r>
          </a:p>
          <a:p>
            <a:pPr algn="ctr"/>
            <a:r>
              <a:rPr lang="en-GB" sz="1200" b="1" dirty="0" smtClean="0">
                <a:solidFill>
                  <a:srgbClr val="000000"/>
                </a:solidFill>
                <a:latin typeface="Calibri" pitchFamily="34" charset="0"/>
              </a:rPr>
              <a:t>We will be focussing on drawing.  We will be using a sketchbook for ideas and exploring the potential properties of the visual elements, line, tone, pattern, texture, colour and shape.</a:t>
            </a:r>
            <a:endParaRPr lang="en-GB" sz="12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30494" y="5166289"/>
            <a:ext cx="25206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4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169" y="2994644"/>
            <a:ext cx="2143125" cy="21431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4007</TotalTime>
  <Words>292</Words>
  <Application>Microsoft Office PowerPoint</Application>
  <PresentationFormat>A4 Paper (210x297 mm)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Theme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Michelle</dc:creator>
  <cp:lastModifiedBy>Andrew Currid</cp:lastModifiedBy>
  <cp:revision>474</cp:revision>
  <cp:lastPrinted>2020-09-11T07:11:39Z</cp:lastPrinted>
  <dcterms:created xsi:type="dcterms:W3CDTF">2014-05-14T11:45:41Z</dcterms:created>
  <dcterms:modified xsi:type="dcterms:W3CDTF">2024-10-30T09:56:19Z</dcterms:modified>
</cp:coreProperties>
</file>