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7" roundtripDataSignature="AMtx7mjgq4c/TTXvBPRDXYNh6fQcTUmCo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1277" y="6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1" y="0"/>
            <a:ext cx="2946078" cy="4965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675" tIns="45350" rIns="90675" bIns="4535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026" y="0"/>
            <a:ext cx="2946078" cy="4965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675" tIns="45350" rIns="90675" bIns="4535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711200" y="744538"/>
            <a:ext cx="537527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139" y="4715035"/>
            <a:ext cx="5439398" cy="44675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675" tIns="45350" rIns="90675" bIns="45350" anchor="t" anchorCtr="0">
            <a:normAutofit/>
          </a:bodyPr>
          <a:lstStyle>
            <a:lvl1pPr marL="457200" marR="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1" y="9428493"/>
            <a:ext cx="2946078" cy="496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675" tIns="45350" rIns="90675" bIns="4535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026" y="9428493"/>
            <a:ext cx="2946078" cy="496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675" tIns="45350" rIns="90675" bIns="4535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527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79139" y="4715035"/>
            <a:ext cx="5439398" cy="44675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675" tIns="45350" rIns="90675" bIns="4535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850026" y="9428493"/>
            <a:ext cx="2946078" cy="496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675" tIns="45350" rIns="90675" bIns="4535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dt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ftr" idx="11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t" anchorCtr="0">
            <a:noAutofit/>
          </a:bodyPr>
          <a:lstStyle>
            <a:lvl1pPr lvl="0" algn="ctr">
              <a:spcBef>
                <a:spcPts val="680"/>
              </a:spcBef>
              <a:spcAft>
                <a:spcPts val="0"/>
              </a:spcAft>
              <a:buClr>
                <a:srgbClr val="888888"/>
              </a:buClr>
              <a:buSzPts val="34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80"/>
              </a:spcBef>
              <a:spcAft>
                <a:spcPts val="0"/>
              </a:spcAft>
              <a:buClr>
                <a:srgbClr val="888888"/>
              </a:buClr>
              <a:buSzPts val="29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5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20"/>
              </a:spcBef>
              <a:spcAft>
                <a:spcPts val="0"/>
              </a:spcAft>
              <a:buClr>
                <a:srgbClr val="888888"/>
              </a:buClr>
              <a:buSzPts val="21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20"/>
              </a:spcBef>
              <a:spcAft>
                <a:spcPts val="0"/>
              </a:spcAft>
              <a:buClr>
                <a:srgbClr val="888888"/>
              </a:buClr>
              <a:buSzPts val="21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20"/>
              </a:spcBef>
              <a:spcAft>
                <a:spcPts val="0"/>
              </a:spcAft>
              <a:buClr>
                <a:srgbClr val="888888"/>
              </a:buClr>
              <a:buSzPts val="21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20"/>
              </a:spcBef>
              <a:spcAft>
                <a:spcPts val="0"/>
              </a:spcAft>
              <a:buClr>
                <a:srgbClr val="888888"/>
              </a:buClr>
              <a:buSzPts val="21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20"/>
              </a:spcBef>
              <a:spcAft>
                <a:spcPts val="0"/>
              </a:spcAft>
              <a:buClr>
                <a:srgbClr val="888888"/>
              </a:buClr>
              <a:buSzPts val="21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20"/>
              </a:spcBef>
              <a:spcAft>
                <a:spcPts val="0"/>
              </a:spcAft>
              <a:buClr>
                <a:srgbClr val="888888"/>
              </a:buClr>
              <a:buSzPts val="21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dt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ftr" idx="11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sldNum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5"/>
          <p:cNvSpPr txBox="1"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dt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ftr" idx="11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ldNum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 txBox="1"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2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b" anchorCtr="0">
            <a:noAutofit/>
          </a:bodyPr>
          <a:lstStyle>
            <a:lvl1pPr marL="457200" lvl="0" indent="-228600" algn="l">
              <a:spcBef>
                <a:spcPts val="420"/>
              </a:spcBef>
              <a:spcAft>
                <a:spcPts val="0"/>
              </a:spcAft>
              <a:buClr>
                <a:srgbClr val="888888"/>
              </a:buClr>
              <a:buSzPts val="2100"/>
              <a:buNone/>
              <a:defRPr sz="21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80"/>
              </a:spcBef>
              <a:spcAft>
                <a:spcPts val="0"/>
              </a:spcAft>
              <a:buClr>
                <a:srgbClr val="888888"/>
              </a:buClr>
              <a:buSzPts val="1900"/>
              <a:buNone/>
              <a:defRPr sz="19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dt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ftr" idx="11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sldNum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 txBox="1"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1"/>
          </p:nvPr>
        </p:nvSpPr>
        <p:spPr>
          <a:xfrm>
            <a:off x="495300" y="1600201"/>
            <a:ext cx="437515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t" anchorCtr="0">
            <a:noAutofit/>
          </a:bodyPr>
          <a:lstStyle>
            <a:lvl1pPr marL="457200" lvl="0" indent="-412750" algn="l">
              <a:spcBef>
                <a:spcPts val="580"/>
              </a:spcBef>
              <a:spcAft>
                <a:spcPts val="0"/>
              </a:spcAft>
              <a:buClr>
                <a:schemeClr val="dk1"/>
              </a:buClr>
              <a:buSzPts val="2900"/>
              <a:buChar char="•"/>
              <a:defRPr sz="2900"/>
            </a:lvl1pPr>
            <a:lvl2pPr marL="914400" lvl="1" indent="-38735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Char char="–"/>
              <a:defRPr sz="2500"/>
            </a:lvl2pPr>
            <a:lvl3pPr marL="1371600" lvl="2" indent="-36195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3pPr>
            <a:lvl4pPr marL="1828800" lvl="3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Char char="–"/>
              <a:defRPr sz="1900"/>
            </a:lvl4pPr>
            <a:lvl5pPr marL="2286000" lvl="4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Char char="»"/>
              <a:defRPr sz="1900"/>
            </a:lvl5pPr>
            <a:lvl6pPr marL="2743200" lvl="5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  <a:defRPr sz="1900"/>
            </a:lvl6pPr>
            <a:lvl7pPr marL="3200400" lvl="6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  <a:defRPr sz="1900"/>
            </a:lvl7pPr>
            <a:lvl8pPr marL="3657600" lvl="7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  <a:defRPr sz="1900"/>
            </a:lvl8pPr>
            <a:lvl9pPr marL="4114800" lvl="8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  <a:defRPr sz="1900"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2"/>
          </p:nvPr>
        </p:nvSpPr>
        <p:spPr>
          <a:xfrm>
            <a:off x="5035550" y="1600201"/>
            <a:ext cx="437515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t" anchorCtr="0">
            <a:noAutofit/>
          </a:bodyPr>
          <a:lstStyle>
            <a:lvl1pPr marL="457200" lvl="0" indent="-412750" algn="l">
              <a:spcBef>
                <a:spcPts val="580"/>
              </a:spcBef>
              <a:spcAft>
                <a:spcPts val="0"/>
              </a:spcAft>
              <a:buClr>
                <a:schemeClr val="dk1"/>
              </a:buClr>
              <a:buSzPts val="2900"/>
              <a:buChar char="•"/>
              <a:defRPr sz="2900"/>
            </a:lvl1pPr>
            <a:lvl2pPr marL="914400" lvl="1" indent="-38735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Char char="–"/>
              <a:defRPr sz="2500"/>
            </a:lvl2pPr>
            <a:lvl3pPr marL="1371600" lvl="2" indent="-36195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3pPr>
            <a:lvl4pPr marL="1828800" lvl="3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Char char="–"/>
              <a:defRPr sz="1900"/>
            </a:lvl4pPr>
            <a:lvl5pPr marL="2286000" lvl="4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Char char="»"/>
              <a:defRPr sz="1900"/>
            </a:lvl5pPr>
            <a:lvl6pPr marL="2743200" lvl="5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  <a:defRPr sz="1900"/>
            </a:lvl6pPr>
            <a:lvl7pPr marL="3200400" lvl="6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  <a:defRPr sz="1900"/>
            </a:lvl7pPr>
            <a:lvl8pPr marL="3657600" lvl="7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  <a:defRPr sz="1900"/>
            </a:lvl8pPr>
            <a:lvl9pPr marL="4114800" lvl="8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  <a:defRPr sz="1900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dt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ftr" idx="11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sldNum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8"/>
          <p:cNvSpPr txBox="1"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b" anchorCtr="0">
            <a:noAutofit/>
          </a:bodyPr>
          <a:lstStyle>
            <a:lvl1pPr marL="457200" lvl="0" indent="-2286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 b="1"/>
            </a:lvl1pPr>
            <a:lvl2pPr marL="914400" lvl="1" indent="-22860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 b="1"/>
            </a:lvl2pPr>
            <a:lvl3pPr marL="1371600" lvl="2" indent="-22860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None/>
              <a:defRPr sz="19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body" idx="2"/>
          </p:nvPr>
        </p:nvSpPr>
        <p:spPr>
          <a:xfrm>
            <a:off x="495300" y="2174875"/>
            <a:ext cx="4376870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t" anchorCtr="0">
            <a:noAutofit/>
          </a:bodyPr>
          <a:lstStyle>
            <a:lvl1pPr marL="457200" lvl="0" indent="-38735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Char char="•"/>
              <a:defRPr sz="2500"/>
            </a:lvl1pPr>
            <a:lvl2pPr marL="914400" lvl="1" indent="-36195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–"/>
              <a:defRPr sz="2100"/>
            </a:lvl2pPr>
            <a:lvl3pPr marL="1371600" lvl="2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  <a:defRPr sz="19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body" idx="3"/>
          </p:nvPr>
        </p:nvSpPr>
        <p:spPr>
          <a:xfrm>
            <a:off x="5032111" y="1535113"/>
            <a:ext cx="4378590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b" anchorCtr="0">
            <a:noAutofit/>
          </a:bodyPr>
          <a:lstStyle>
            <a:lvl1pPr marL="457200" lvl="0" indent="-2286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 b="1"/>
            </a:lvl1pPr>
            <a:lvl2pPr marL="914400" lvl="1" indent="-22860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 b="1"/>
            </a:lvl2pPr>
            <a:lvl3pPr marL="1371600" lvl="2" indent="-22860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None/>
              <a:defRPr sz="19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body" idx="4"/>
          </p:nvPr>
        </p:nvSpPr>
        <p:spPr>
          <a:xfrm>
            <a:off x="5032111" y="2174875"/>
            <a:ext cx="4378590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t" anchorCtr="0">
            <a:noAutofit/>
          </a:bodyPr>
          <a:lstStyle>
            <a:lvl1pPr marL="457200" lvl="0" indent="-38735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Char char="•"/>
              <a:defRPr sz="2500"/>
            </a:lvl1pPr>
            <a:lvl2pPr marL="914400" lvl="1" indent="-36195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–"/>
              <a:defRPr sz="2100"/>
            </a:lvl2pPr>
            <a:lvl3pPr marL="1371600" lvl="2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  <a:defRPr sz="19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50" name="Google Shape;50;p8"/>
          <p:cNvSpPr txBox="1">
            <a:spLocks noGrp="1"/>
          </p:cNvSpPr>
          <p:nvPr>
            <p:ph type="dt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ftr" idx="11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sldNum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9"/>
          <p:cNvSpPr txBox="1"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dt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ftr" idx="11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sldNum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1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body" idx="1"/>
          </p:nvPr>
        </p:nvSpPr>
        <p:spPr>
          <a:xfrm>
            <a:off x="3872971" y="273051"/>
            <a:ext cx="5537729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t" anchorCtr="0">
            <a:noAutofit/>
          </a:bodyPr>
          <a:lstStyle>
            <a:lvl1pPr marL="457200" lvl="0" indent="-444500" algn="l">
              <a:spcBef>
                <a:spcPts val="680"/>
              </a:spcBef>
              <a:spcAft>
                <a:spcPts val="0"/>
              </a:spcAft>
              <a:buClr>
                <a:schemeClr val="dk1"/>
              </a:buClr>
              <a:buSzPts val="3400"/>
              <a:buChar char="•"/>
              <a:defRPr sz="3400"/>
            </a:lvl1pPr>
            <a:lvl2pPr marL="914400" lvl="1" indent="-412750" algn="l">
              <a:spcBef>
                <a:spcPts val="580"/>
              </a:spcBef>
              <a:spcAft>
                <a:spcPts val="0"/>
              </a:spcAft>
              <a:buClr>
                <a:schemeClr val="dk1"/>
              </a:buClr>
              <a:buSzPts val="2900"/>
              <a:buChar char="–"/>
              <a:defRPr sz="2900"/>
            </a:lvl2pPr>
            <a:lvl3pPr marL="1371600" lvl="2" indent="-38735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Char char="•"/>
              <a:defRPr sz="2500"/>
            </a:lvl3pPr>
            <a:lvl4pPr marL="1828800" lvl="3" indent="-36195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–"/>
              <a:defRPr sz="2100"/>
            </a:lvl4pPr>
            <a:lvl5pPr marL="2286000" lvl="4" indent="-36195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»"/>
              <a:defRPr sz="2100"/>
            </a:lvl5pPr>
            <a:lvl6pPr marL="2743200" lvl="5" indent="-36195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6pPr>
            <a:lvl7pPr marL="3200400" lvl="6" indent="-36195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7pPr>
            <a:lvl8pPr marL="3657600" lvl="7" indent="-36195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8pPr>
            <a:lvl9pPr marL="4114800" lvl="8" indent="-36195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9pPr>
          </a:lstStyle>
          <a:p>
            <a:endParaRPr/>
          </a:p>
        </p:txBody>
      </p:sp>
      <p:sp>
        <p:nvSpPr>
          <p:cNvPr id="61" name="Google Shape;61;p10"/>
          <p:cNvSpPr txBox="1">
            <a:spLocks noGrp="1"/>
          </p:cNvSpPr>
          <p:nvPr>
            <p:ph type="body" idx="2"/>
          </p:nvPr>
        </p:nvSpPr>
        <p:spPr>
          <a:xfrm>
            <a:off x="495301" y="1435101"/>
            <a:ext cx="3259006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t" anchorCtr="0">
            <a:noAutofit/>
          </a:bodyPr>
          <a:lstStyle>
            <a:lvl1pPr marL="457200" lvl="0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1pPr>
            <a:lvl2pPr marL="914400" lvl="1" indent="-228600" algn="l">
              <a:spcBef>
                <a:spcPts val="26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  <a:defRPr sz="13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10"/>
          <p:cNvSpPr txBox="1">
            <a:spLocks noGrp="1"/>
          </p:cNvSpPr>
          <p:nvPr>
            <p:ph type="dt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ftr" idx="11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sldNum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1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>
            <a:spLocks noGrp="1"/>
          </p:cNvSpPr>
          <p:nvPr>
            <p:ph type="pic" idx="2"/>
          </p:nvPr>
        </p:nvSpPr>
        <p:spPr>
          <a:xfrm>
            <a:off x="1941645" y="612775"/>
            <a:ext cx="59436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1"/>
          <p:cNvSpPr txBox="1">
            <a:spLocks noGrp="1"/>
          </p:cNvSpPr>
          <p:nvPr>
            <p:ph type="body" idx="1"/>
          </p:nvPr>
        </p:nvSpPr>
        <p:spPr>
          <a:xfrm>
            <a:off x="1941645" y="5367338"/>
            <a:ext cx="59436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t" anchorCtr="0">
            <a:noAutofit/>
          </a:bodyPr>
          <a:lstStyle>
            <a:lvl1pPr marL="457200" lvl="0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1pPr>
            <a:lvl2pPr marL="914400" lvl="1" indent="-228600" algn="l">
              <a:spcBef>
                <a:spcPts val="26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  <a:defRPr sz="13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dt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ftr" idx="11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sldNum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2"/>
          <p:cNvSpPr txBox="1"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2"/>
          <p:cNvSpPr txBox="1">
            <a:spLocks noGrp="1"/>
          </p:cNvSpPr>
          <p:nvPr>
            <p:ph type="body" idx="1"/>
          </p:nvPr>
        </p:nvSpPr>
        <p:spPr>
          <a:xfrm rot="5400000">
            <a:off x="2690019" y="-594518"/>
            <a:ext cx="4525963" cy="89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2"/>
          <p:cNvSpPr txBox="1">
            <a:spLocks noGrp="1"/>
          </p:cNvSpPr>
          <p:nvPr>
            <p:ph type="dt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ftr" idx="11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sldNum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>
            <a:spLocks noGrp="1"/>
          </p:cNvSpPr>
          <p:nvPr>
            <p:ph type="title"/>
          </p:nvPr>
        </p:nvSpPr>
        <p:spPr>
          <a:xfrm rot="5400000">
            <a:off x="5370513" y="2085977"/>
            <a:ext cx="5851525" cy="2228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3"/>
          <p:cNvSpPr txBox="1">
            <a:spLocks noGrp="1"/>
          </p:cNvSpPr>
          <p:nvPr>
            <p:ph type="body" idx="1"/>
          </p:nvPr>
        </p:nvSpPr>
        <p:spPr>
          <a:xfrm rot="5400000">
            <a:off x="830263" y="-60324"/>
            <a:ext cx="5851525" cy="6521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3"/>
          <p:cNvSpPr txBox="1">
            <a:spLocks noGrp="1"/>
          </p:cNvSpPr>
          <p:nvPr>
            <p:ph type="dt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3"/>
          <p:cNvSpPr txBox="1">
            <a:spLocks noGrp="1"/>
          </p:cNvSpPr>
          <p:nvPr>
            <p:ph type="ftr" idx="11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sldNum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body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t" anchorCtr="0">
            <a:noAutofit/>
          </a:bodyPr>
          <a:lstStyle>
            <a:lvl1pPr marL="457200" marR="0" lvl="0" indent="-444500" algn="l" rtl="0">
              <a:spcBef>
                <a:spcPts val="68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Arial"/>
              <a:buChar char="•"/>
              <a:defRPr sz="3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12750" algn="l" rtl="0">
              <a:spcBef>
                <a:spcPts val="58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Char char="–"/>
              <a:defRPr sz="2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7350" algn="l" rtl="0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Char char="•"/>
              <a:defRPr sz="2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1950" algn="l" rtl="0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1950" algn="l" rtl="0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»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61950" algn="l" rtl="0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61950" algn="l" rtl="0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61950" algn="l" rtl="0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61950" algn="l" rtl="0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775" tIns="47875" rIns="95775" bIns="478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3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"/>
          <p:cNvSpPr/>
          <p:nvPr/>
        </p:nvSpPr>
        <p:spPr>
          <a:xfrm>
            <a:off x="3509185" y="1870956"/>
            <a:ext cx="2976300" cy="3393055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68400" tIns="34200" rIns="68400" bIns="342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 smtClean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Gregory Class</a:t>
            </a:r>
            <a:r>
              <a:rPr lang="en-GB" sz="18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  Autumn 1 Term 202</a:t>
            </a:r>
            <a:r>
              <a:rPr lang="en-GB" sz="1800" b="1" dirty="0">
                <a:solidFill>
                  <a:srgbClr val="FFFFFF"/>
                </a:solidFill>
              </a:rPr>
              <a:t>5</a:t>
            </a:r>
            <a:endParaRPr sz="18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6769311" y="2187485"/>
            <a:ext cx="3024300" cy="1020300"/>
          </a:xfrm>
          <a:prstGeom prst="rect">
            <a:avLst/>
          </a:prstGeom>
          <a:solidFill>
            <a:srgbClr val="CC00FF"/>
          </a:solidFill>
          <a:ln w="9525" cap="flat" cmpd="sng">
            <a:solidFill>
              <a:srgbClr val="46AAC5"/>
            </a:solidFill>
            <a:prstDash val="solid"/>
            <a:miter lim="800000"/>
            <a:headEnd type="none" w="sm" len="sm"/>
            <a:tailEnd type="none" w="sm" len="sm"/>
          </a:ln>
          <a:effectLst>
            <a:outerShdw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5775" tIns="47875" rIns="95775" bIns="47875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Religious Education </a:t>
            </a:r>
            <a:r>
              <a:rPr lang="en-GB" sz="16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(RE</a:t>
            </a:r>
            <a:r>
              <a:rPr lang="en-GB" sz="1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14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Our Religious studies will be based around the view of ourselves and life choices. We will be looking deeply into the domestic </a:t>
            </a:r>
            <a:r>
              <a:rPr lang="en-GB" sz="1100" b="1">
                <a:latin typeface="Calibri"/>
                <a:ea typeface="Calibri"/>
                <a:cs typeface="Calibri"/>
                <a:sym typeface="Calibri"/>
              </a:rPr>
              <a:t>church</a:t>
            </a:r>
            <a:r>
              <a:rPr lang="en-GB" sz="11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and how we are all missionary disciples of Jesus.</a:t>
            </a:r>
            <a:endParaRPr sz="11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6717110" y="4474842"/>
            <a:ext cx="3024188" cy="835381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46AAC5"/>
            </a:solidFill>
            <a:prstDash val="solid"/>
            <a:miter lim="800000"/>
            <a:headEnd type="none" w="sm" len="sm"/>
            <a:tailEnd type="none" w="sm" len="sm"/>
          </a:ln>
          <a:effectLst>
            <a:outerShdw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5775" tIns="47875" rIns="95775" bIns="47875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Geography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 our geography lessons we will be focusing on the distribution of natural resources including food and minerals.</a:t>
            </a:r>
            <a:endParaRPr sz="1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3486146" y="5590407"/>
            <a:ext cx="2995200" cy="620100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rgbClr val="46AAC5"/>
            </a:solidFill>
            <a:prstDash val="solid"/>
            <a:miter lim="800000"/>
            <a:headEnd type="none" w="sm" len="sm"/>
            <a:tailEnd type="none" w="sm" len="sm"/>
          </a:ln>
          <a:effectLst>
            <a:outerShdw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5775" tIns="47875" rIns="95775" bIns="47875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Physical Education </a:t>
            </a:r>
            <a:r>
              <a:rPr lang="en-GB" sz="1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(P.E)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 P.E </a:t>
            </a:r>
            <a:r>
              <a:rPr lang="en-GB" sz="1100" b="1">
                <a:latin typeface="Calibri"/>
                <a:ea typeface="Calibri"/>
                <a:cs typeface="Calibri"/>
                <a:sym typeface="Calibri"/>
              </a:rPr>
              <a:t>we will begin with swimming and invasion games, followed by gymnastics.</a:t>
            </a:r>
            <a:endParaRPr sz="11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320265" y="3694661"/>
            <a:ext cx="3024300" cy="743100"/>
          </a:xfrm>
          <a:prstGeom prst="rect">
            <a:avLst/>
          </a:prstGeom>
          <a:solidFill>
            <a:srgbClr val="FF0066"/>
          </a:solidFill>
          <a:ln w="9525" cap="flat" cmpd="sng">
            <a:solidFill>
              <a:srgbClr val="46AAC5"/>
            </a:solidFill>
            <a:prstDash val="solid"/>
            <a:miter lim="800000"/>
            <a:headEnd type="none" w="sm" len="sm"/>
            <a:tailEnd type="none" w="sm" len="sm"/>
          </a:ln>
          <a:effectLst>
            <a:outerShdw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5775" tIns="47875" rIns="95775" bIns="47875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French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French we will be focusing our learning about </a:t>
            </a:r>
            <a:r>
              <a:rPr lang="en-GB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our family</a:t>
            </a:r>
            <a:endParaRPr sz="14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"/>
          <p:cNvSpPr txBox="1"/>
          <p:nvPr/>
        </p:nvSpPr>
        <p:spPr>
          <a:xfrm>
            <a:off x="3561780" y="249918"/>
            <a:ext cx="3038400" cy="1158900"/>
          </a:xfrm>
          <a:prstGeom prst="rect">
            <a:avLst/>
          </a:prstGeom>
          <a:solidFill>
            <a:srgbClr val="00FF00"/>
          </a:solidFill>
          <a:ln w="9525" cap="flat" cmpd="sng">
            <a:solidFill>
              <a:srgbClr val="46AAC5"/>
            </a:solidFill>
            <a:prstDash val="solid"/>
            <a:miter lim="800000"/>
            <a:headEnd type="none" w="sm" len="sm"/>
            <a:tailEnd type="none" w="sm" len="sm"/>
          </a:ln>
          <a:effectLst>
            <a:outerShdw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5775" tIns="47875" rIns="95775" bIns="47875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English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 English we will be</a:t>
            </a:r>
            <a:r>
              <a:rPr lang="en-GB" sz="1100" b="1">
                <a:latin typeface="Calibri"/>
                <a:ea typeface="Calibri"/>
                <a:cs typeface="Calibri"/>
                <a:sym typeface="Calibri"/>
              </a:rPr>
              <a:t> looking at legends of the British Isles.  We will be writing our own legend based on a model text and retelling our legend to an audience.</a:t>
            </a:r>
            <a:endParaRPr sz="11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248069" y="1986252"/>
            <a:ext cx="3189300" cy="1605300"/>
          </a:xfrm>
          <a:prstGeom prst="rect">
            <a:avLst/>
          </a:prstGeom>
          <a:solidFill>
            <a:srgbClr val="FF6600"/>
          </a:solidFill>
          <a:ln w="9525" cap="flat" cmpd="sng">
            <a:solidFill>
              <a:srgbClr val="46AAC5"/>
            </a:solidFill>
            <a:prstDash val="solid"/>
            <a:miter lim="800000"/>
            <a:headEnd type="none" w="sm" len="sm"/>
            <a:tailEnd type="none" w="sm" len="sm"/>
          </a:ln>
          <a:effectLst>
            <a:outerShdw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5775" tIns="47875" rIns="95775" bIns="47875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Science</a:t>
            </a:r>
            <a:endParaRPr sz="14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 Science this half term we will be learning what makes a good scientist. We will be looking at the different aspects of what makes a good scientist as well as working scientifically and the properties of different materials.</a:t>
            </a:r>
            <a:endParaRPr sz="14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"/>
          <p:cNvSpPr txBox="1"/>
          <p:nvPr/>
        </p:nvSpPr>
        <p:spPr>
          <a:xfrm>
            <a:off x="203300" y="165551"/>
            <a:ext cx="3189300" cy="1820700"/>
          </a:xfrm>
          <a:prstGeom prst="rect">
            <a:avLst/>
          </a:prstGeom>
          <a:solidFill>
            <a:srgbClr val="00CCFF"/>
          </a:solidFill>
          <a:ln w="9525" cap="flat" cmpd="sng">
            <a:solidFill>
              <a:srgbClr val="46AAC5"/>
            </a:solidFill>
            <a:prstDash val="solid"/>
            <a:miter lim="800000"/>
            <a:headEnd type="none" w="sm" len="sm"/>
            <a:tailEnd type="none" w="sm" len="sm"/>
          </a:ln>
          <a:effectLst>
            <a:outerShdw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5775" tIns="47875" rIns="95775" bIns="47875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Mathematics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We will be focusing on:</a:t>
            </a:r>
            <a:endParaRPr sz="14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Number and place value,</a:t>
            </a:r>
            <a:endParaRPr sz="14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Addition and subtraction,</a:t>
            </a:r>
            <a:endParaRPr sz="14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Multiplication and division,</a:t>
            </a:r>
            <a:endParaRPr sz="14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Statistics,</a:t>
            </a:r>
            <a:endParaRPr sz="14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Perimeter and area.</a:t>
            </a:r>
            <a:r>
              <a:rPr lang="en-GB" sz="1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1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4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"/>
          <p:cNvSpPr txBox="1"/>
          <p:nvPr/>
        </p:nvSpPr>
        <p:spPr>
          <a:xfrm>
            <a:off x="245472" y="4540847"/>
            <a:ext cx="3219000" cy="743016"/>
          </a:xfrm>
          <a:prstGeom prst="rect">
            <a:avLst/>
          </a:prstGeom>
          <a:solidFill>
            <a:srgbClr val="9933FF"/>
          </a:solidFill>
          <a:ln w="9525" cap="flat" cmpd="sng">
            <a:solidFill>
              <a:srgbClr val="46AAC5"/>
            </a:solidFill>
            <a:prstDash val="solid"/>
            <a:miter lim="800000"/>
            <a:headEnd type="none" w="sm" len="sm"/>
            <a:tailEnd type="none" w="sm" len="sm"/>
          </a:ln>
          <a:effectLst>
            <a:outerShdw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5775" tIns="47875" rIns="95775" bIns="47875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sng" strike="noStrike" cap="none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CST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 </a:t>
            </a:r>
            <a:r>
              <a:rPr lang="en-GB" b="1" dirty="0" smtClean="0">
                <a:latin typeface="Calibri"/>
                <a:ea typeface="Calibri"/>
                <a:cs typeface="Calibri"/>
                <a:sym typeface="Calibri"/>
              </a:rPr>
              <a:t>CST</a:t>
            </a:r>
            <a:r>
              <a:rPr lang="en-GB" sz="1400" b="1" i="0" u="none" strike="noStrike" cap="none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4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we will be talking about </a:t>
            </a:r>
            <a:r>
              <a:rPr lang="en-GB" sz="1400" b="1" i="0" u="none" strike="noStrike" cap="none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how each person is unique </a:t>
            </a:r>
            <a:r>
              <a:rPr lang="en-GB" sz="1400" b="1" i="0" u="none" strike="noStrike" cap="none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and irreplaceable.</a:t>
            </a:r>
            <a:endParaRPr sz="14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"/>
          <p:cNvSpPr txBox="1"/>
          <p:nvPr/>
        </p:nvSpPr>
        <p:spPr>
          <a:xfrm>
            <a:off x="6755106" y="153778"/>
            <a:ext cx="3024300" cy="1605300"/>
          </a:xfrm>
          <a:prstGeom prst="rect">
            <a:avLst/>
          </a:prstGeom>
          <a:solidFill>
            <a:srgbClr val="0066FF"/>
          </a:solidFill>
          <a:ln w="9525" cap="flat" cmpd="sng">
            <a:solidFill>
              <a:srgbClr val="46AAC5"/>
            </a:solidFill>
            <a:prstDash val="solid"/>
            <a:miter lim="800000"/>
            <a:headEnd type="none" w="sm" len="sm"/>
            <a:tailEnd type="none" w="sm" len="sm"/>
          </a:ln>
          <a:effectLst>
            <a:outerShdw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5775" tIns="47875" rIns="95775" bIns="47875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Computing</a:t>
            </a:r>
            <a:r>
              <a:rPr lang="en-GB" sz="1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 Computing we will be focusing on computer science, information technology and digital literacy. We will focus on how to be safe online and the importance of e-safety</a:t>
            </a: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, followed by coding.</a:t>
            </a:r>
            <a:endParaRPr sz="14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"/>
          <p:cNvSpPr txBox="1"/>
          <p:nvPr/>
        </p:nvSpPr>
        <p:spPr>
          <a:xfrm>
            <a:off x="6653413" y="5677598"/>
            <a:ext cx="3234712" cy="819992"/>
          </a:xfrm>
          <a:prstGeom prst="rect">
            <a:avLst/>
          </a:prstGeom>
          <a:solidFill>
            <a:srgbClr val="00CC00"/>
          </a:solidFill>
          <a:ln w="9525" cap="flat" cmpd="sng">
            <a:solidFill>
              <a:srgbClr val="46AAC5"/>
            </a:solidFill>
            <a:prstDash val="solid"/>
            <a:miter lim="800000"/>
            <a:headEnd type="none" w="sm" len="sm"/>
            <a:tailEnd type="none" w="sm" len="sm"/>
          </a:ln>
          <a:effectLst>
            <a:outerShdw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5775" tIns="47875" rIns="95775" bIns="47875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Music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Music, all of our learning is focused on rock music with the first focus being Living on a Prayer by Bon Jovi.</a:t>
            </a:r>
            <a:endParaRPr sz="11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"/>
          <p:cNvSpPr txBox="1"/>
          <p:nvPr/>
        </p:nvSpPr>
        <p:spPr>
          <a:xfrm>
            <a:off x="6701467" y="3408949"/>
            <a:ext cx="3021248" cy="1020047"/>
          </a:xfrm>
          <a:prstGeom prst="rect">
            <a:avLst/>
          </a:prstGeom>
          <a:solidFill>
            <a:srgbClr val="00CC00"/>
          </a:solidFill>
          <a:ln w="9525" cap="flat" cmpd="sng">
            <a:solidFill>
              <a:srgbClr val="46AAC5"/>
            </a:solidFill>
            <a:prstDash val="solid"/>
            <a:miter lim="800000"/>
            <a:headEnd type="none" w="sm" len="sm"/>
            <a:tailEnd type="none" w="sm" len="sm"/>
          </a:ln>
          <a:effectLst>
            <a:outerShdw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5775" tIns="47875" rIns="95775" bIns="47875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DT</a:t>
            </a:r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 design technology we will be looking at food, cooking and healthy lifestyle choices.  We will be creating an explanation text on how to design and create a recipe.</a:t>
            </a:r>
            <a:endParaRPr sz="1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"/>
          <p:cNvSpPr txBox="1"/>
          <p:nvPr/>
        </p:nvSpPr>
        <p:spPr>
          <a:xfrm>
            <a:off x="3830494" y="5166289"/>
            <a:ext cx="2520668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" name="Google Shape;102;p1" title="WEBSITE OR SOCIALS - SMSJ_Logo_72dpi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87443" y="2583393"/>
            <a:ext cx="2671150" cy="2671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307</Words>
  <Application>Microsoft Office PowerPoint</Application>
  <PresentationFormat>A4 Paper (210x297 mm)</PresentationFormat>
  <Paragraphs>38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</dc:creator>
  <cp:lastModifiedBy>Andrew Currid</cp:lastModifiedBy>
  <cp:revision>2</cp:revision>
  <dcterms:created xsi:type="dcterms:W3CDTF">2014-05-14T11:45:41Z</dcterms:created>
  <dcterms:modified xsi:type="dcterms:W3CDTF">2025-09-17T08:15:56Z</dcterms:modified>
</cp:coreProperties>
</file>